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docProps/custom.xml" ContentType="application/vnd.openxmlformats-officedocument.custom-properti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99" r:id="rId4"/>
    <p:sldId id="300" r:id="rId5"/>
    <p:sldId id="301" r:id="rId6"/>
    <p:sldId id="302" r:id="rId7"/>
    <p:sldId id="303" r:id="rId8"/>
    <p:sldId id="304" r:id="rId9"/>
    <p:sldId id="305" r:id="rId10"/>
    <p:sldId id="349" r:id="rId11"/>
    <p:sldId id="370" r:id="rId12"/>
    <p:sldId id="323" r:id="rId13"/>
    <p:sldId id="371" r:id="rId14"/>
    <p:sldId id="372" r:id="rId15"/>
    <p:sldId id="373" r:id="rId16"/>
    <p:sldId id="386" r:id="rId17"/>
    <p:sldId id="355" r:id="rId18"/>
    <p:sldId id="356" r:id="rId19"/>
    <p:sldId id="365" r:id="rId20"/>
    <p:sldId id="366" r:id="rId21"/>
    <p:sldId id="367" r:id="rId22"/>
    <p:sldId id="359" r:id="rId23"/>
    <p:sldId id="360" r:id="rId24"/>
    <p:sldId id="390" r:id="rId25"/>
    <p:sldId id="393" r:id="rId26"/>
    <p:sldId id="375" r:id="rId27"/>
    <p:sldId id="387" r:id="rId28"/>
    <p:sldId id="391" r:id="rId29"/>
    <p:sldId id="388" r:id="rId30"/>
    <p:sldId id="392" r:id="rId31"/>
    <p:sldId id="306" r:id="rId32"/>
    <p:sldId id="330" r:id="rId33"/>
    <p:sldId id="331" r:id="rId34"/>
    <p:sldId id="352" r:id="rId35"/>
    <p:sldId id="335" r:id="rId36"/>
    <p:sldId id="369" r:id="rId37"/>
    <p:sldId id="337" r:id="rId38"/>
  </p:sldIdLst>
  <p:sldSz cx="12192000" cy="6858000"/>
  <p:notesSz cx="12192000" cy="6858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68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552" y="-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26082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8221969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pt-BR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0626439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541375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/>
          <a:lstStyle/>
          <a:p>
            <a:r>
              <a:rPr lang="en-GB" dirty="0" err="1"/>
              <a:t>Sugiro</a:t>
            </a:r>
            <a:r>
              <a:rPr lang="en-GB" dirty="0"/>
              <a:t> </a:t>
            </a:r>
            <a:r>
              <a:rPr lang="en-GB" dirty="0" err="1"/>
              <a:t>fazer</a:t>
            </a:r>
            <a:r>
              <a:rPr lang="en-GB" dirty="0"/>
              <a:t> </a:t>
            </a:r>
            <a:r>
              <a:rPr lang="en-GB" dirty="0" err="1"/>
              <a:t>semelhante</a:t>
            </a:r>
            <a:r>
              <a:rPr lang="en-GB" dirty="0"/>
              <a:t> </a:t>
            </a:r>
            <a:r>
              <a:rPr lang="en-GB" dirty="0" err="1"/>
              <a:t>ao</a:t>
            </a:r>
            <a:r>
              <a:rPr lang="en-GB" dirty="0"/>
              <a:t> slide do PSA. </a:t>
            </a:r>
            <a:r>
              <a:rPr lang="en-GB" dirty="0" err="1"/>
              <a:t>Ajustes</a:t>
            </a:r>
            <a:r>
              <a:rPr lang="en-GB" dirty="0"/>
              <a:t> </a:t>
            </a:r>
            <a:r>
              <a:rPr lang="en-GB" dirty="0" err="1"/>
              <a:t>serão</a:t>
            </a:r>
            <a:r>
              <a:rPr lang="en-GB" dirty="0"/>
              <a:t> </a:t>
            </a:r>
            <a:r>
              <a:rPr lang="en-GB" dirty="0" err="1"/>
              <a:t>feitos</a:t>
            </a:r>
            <a:r>
              <a:rPr lang="en-GB" dirty="0"/>
              <a:t> </a:t>
            </a:r>
            <a:r>
              <a:rPr lang="en-GB" dirty="0" err="1"/>
              <a:t>por</a:t>
            </a:r>
            <a:r>
              <a:rPr lang="en-GB" dirty="0"/>
              <a:t> </a:t>
            </a:r>
            <a:r>
              <a:rPr lang="en-GB" dirty="0" err="1"/>
              <a:t>Roselene</a:t>
            </a:r>
            <a:r>
              <a:rPr lang="en-GB" dirty="0"/>
              <a:t> Rosa.</a:t>
            </a:r>
          </a:p>
        </p:txBody>
      </p:sp>
    </p:spTree>
    <p:extLst>
      <p:ext uri="{BB962C8B-B14F-4D97-AF65-F5344CB8AC3E}">
        <p14:creationId xmlns:p14="http://schemas.microsoft.com/office/powerpoint/2010/main" xmlns="" val="9395825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822196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8221969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822196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3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11/21/2023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6E2E9E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10" dirty="0"/>
              <a:pPr marL="25400">
                <a:lnSpc>
                  <a:spcPct val="100000"/>
                </a:lnSpc>
              </a:pPr>
              <a:t>‹nº›</a:t>
            </a:fld>
            <a:endParaRPr spc="-1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11/21/2023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6E2E9E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10" dirty="0"/>
              <a:pPr marL="25400">
                <a:lnSpc>
                  <a:spcPct val="100000"/>
                </a:lnSpc>
              </a:pPr>
              <a:t>‹nº›</a:t>
            </a:fld>
            <a:endParaRPr spc="-1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16712" y="1165553"/>
            <a:ext cx="5109845" cy="37388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1F4E7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574918" y="1034489"/>
            <a:ext cx="4892040" cy="4003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1F4E7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11/21/2023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6E2E9E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10" dirty="0"/>
              <a:pPr marL="25400">
                <a:lnSpc>
                  <a:spcPct val="100000"/>
                </a:lnSpc>
              </a:pPr>
              <a:t>‹nº›</a:t>
            </a:fld>
            <a:endParaRPr spc="-1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11/21/2023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6E2E9E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10" dirty="0"/>
              <a:pPr marL="25400">
                <a:lnSpc>
                  <a:spcPct val="100000"/>
                </a:lnSpc>
              </a:pPr>
              <a:t>‹nº›</a:t>
            </a:fld>
            <a:endParaRPr spc="-1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11/21/2023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6E2E9E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10" dirty="0"/>
              <a:pPr marL="25400">
                <a:lnSpc>
                  <a:spcPct val="100000"/>
                </a:lnSpc>
              </a:pPr>
              <a:t>‹nº›</a:t>
            </a:fld>
            <a:endParaRPr spc="-1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08152" y="95060"/>
            <a:ext cx="10775694" cy="10077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86816" y="1487092"/>
            <a:ext cx="10818366" cy="1866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3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11/21/2023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887089" y="6487921"/>
            <a:ext cx="276860" cy="2590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6E2E9E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10" dirty="0"/>
              <a:pPr marL="25400">
                <a:lnSpc>
                  <a:spcPct val="100000"/>
                </a:lnSpc>
              </a:pPr>
              <a:t>‹nº›</a:t>
            </a:fld>
            <a:endParaRPr spc="-1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mbm.org.br/solicitacao-de-documentos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recepcao.same@einstein.br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mailto:ouvidoria@hmbm.org.br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ouvprod02.saude.gov.br/ouvidor/CadastroDemandaPortal.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952728" cy="6858000"/>
          </a:xfrm>
          <a:custGeom>
            <a:avLst/>
            <a:gdLst/>
            <a:ahLst/>
            <a:cxnLst/>
            <a:rect l="l" t="t" r="r" b="b"/>
            <a:pathLst>
              <a:path w="2388235" h="6858000">
                <a:moveTo>
                  <a:pt x="0" y="6857999"/>
                </a:moveTo>
                <a:lnTo>
                  <a:pt x="2388239" y="6857999"/>
                </a:lnTo>
                <a:lnTo>
                  <a:pt x="2388239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6C1F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2388235" cy="6858000"/>
          </a:xfrm>
          <a:custGeom>
            <a:avLst/>
            <a:gdLst/>
            <a:ahLst/>
            <a:cxnLst/>
            <a:rect l="l" t="t" r="r" b="b"/>
            <a:pathLst>
              <a:path w="2388235" h="6858000">
                <a:moveTo>
                  <a:pt x="0" y="6857999"/>
                </a:moveTo>
                <a:lnTo>
                  <a:pt x="2388239" y="6857999"/>
                </a:lnTo>
                <a:lnTo>
                  <a:pt x="2388239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ln w="12191">
            <a:solidFill>
              <a:srgbClr val="6E2E9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 flipH="1">
            <a:off x="2388238" y="166359"/>
            <a:ext cx="564490" cy="6421120"/>
          </a:xfrm>
          <a:custGeom>
            <a:avLst/>
            <a:gdLst/>
            <a:ahLst/>
            <a:cxnLst/>
            <a:rect l="l" t="t" r="r" b="b"/>
            <a:pathLst>
              <a:path h="6421120">
                <a:moveTo>
                  <a:pt x="0" y="0"/>
                </a:moveTo>
                <a:lnTo>
                  <a:pt x="0" y="6420499"/>
                </a:lnTo>
              </a:path>
            </a:pathLst>
          </a:custGeom>
          <a:ln w="6095">
            <a:solidFill>
              <a:srgbClr val="6E2E9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2595538" y="214290"/>
            <a:ext cx="9286940" cy="7312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635" algn="ctr">
              <a:lnSpc>
                <a:spcPct val="99400"/>
              </a:lnSpc>
            </a:pPr>
            <a:r>
              <a:rPr sz="2400" b="1" spc="-25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HOS</a:t>
            </a:r>
            <a:r>
              <a:rPr sz="2400" b="1" spc="-3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P</a:t>
            </a:r>
            <a:r>
              <a:rPr sz="2400" b="1" spc="-15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ITAL</a:t>
            </a:r>
            <a:r>
              <a:rPr sz="2400" b="1" spc="-10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M</a:t>
            </a:r>
            <a:r>
              <a:rPr sz="2400" b="1" spc="70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b="1" spc="-2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BOI</a:t>
            </a:r>
            <a:r>
              <a:rPr sz="2400" b="1" spc="-15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b="1" spc="-2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M</a:t>
            </a:r>
            <a:r>
              <a:rPr sz="2400" b="1" spc="-5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IRI</a:t>
            </a:r>
            <a:r>
              <a:rPr sz="2400" b="1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M</a:t>
            </a:r>
            <a:r>
              <a:rPr sz="2400" b="1" spc="7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endParaRPr lang="pt-BR" sz="2400" b="1" dirty="0" smtClean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  <a:p>
            <a:pPr marL="12700" marR="5080" indent="-635" algn="ctr">
              <a:lnSpc>
                <a:spcPct val="99400"/>
              </a:lnSpc>
            </a:pPr>
            <a:r>
              <a:rPr sz="2400" b="1" spc="-25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HOS</a:t>
            </a:r>
            <a:r>
              <a:rPr sz="2400" b="1" spc="-3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P</a:t>
            </a:r>
            <a:r>
              <a:rPr sz="2400" b="1" spc="-15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ITAL</a:t>
            </a:r>
            <a:r>
              <a:rPr sz="2400" b="1" spc="-1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MUNICIPAL</a:t>
            </a:r>
            <a:r>
              <a:rPr sz="2400" b="1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DR</a:t>
            </a:r>
            <a:r>
              <a:rPr sz="2400" b="1" spc="-10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b="1" spc="-2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M</a:t>
            </a:r>
            <a:r>
              <a:rPr sz="2400" b="1" spc="-15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O</a:t>
            </a:r>
            <a:r>
              <a:rPr sz="2400" b="1" spc="-2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Y</a:t>
            </a:r>
            <a:r>
              <a:rPr sz="2400" b="1" spc="-3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S</a:t>
            </a:r>
            <a:r>
              <a:rPr sz="2400" b="1" spc="-2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ES</a:t>
            </a:r>
            <a:r>
              <a:rPr sz="2400" b="1" spc="-10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D</a:t>
            </a:r>
            <a:r>
              <a:rPr sz="2400" b="1" spc="-1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E</a:t>
            </a:r>
            <a:r>
              <a:rPr sz="2400" b="1" spc="-5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UTSCH</a:t>
            </a:r>
            <a:endParaRPr sz="240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09918" y="5715000"/>
            <a:ext cx="852169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95670" y="1000108"/>
            <a:ext cx="7888288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" name="object 18"/>
          <p:cNvSpPr txBox="1"/>
          <p:nvPr/>
        </p:nvSpPr>
        <p:spPr>
          <a:xfrm>
            <a:off x="0" y="2571744"/>
            <a:ext cx="2952728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635" algn="ctr">
              <a:lnSpc>
                <a:spcPct val="150000"/>
              </a:lnSpc>
            </a:pPr>
            <a:r>
              <a:rPr lang="pt-BR" b="1" spc="-25" dirty="0" smtClean="0">
                <a:solidFill>
                  <a:schemeClr val="bg2"/>
                </a:solidFill>
                <a:latin typeface="Arial"/>
                <a:cs typeface="Arial"/>
              </a:rPr>
              <a:t>MANUAL PARA PACIENTES E FAMILIARES</a:t>
            </a:r>
            <a:endParaRPr>
              <a:solidFill>
                <a:schemeClr val="bg2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E6DE54AD-107A-4068-BDFA-52A20B17E97F}"/>
              </a:ext>
            </a:extLst>
          </p:cNvPr>
          <p:cNvSpPr/>
          <p:nvPr/>
        </p:nvSpPr>
        <p:spPr>
          <a:xfrm>
            <a:off x="0" y="214290"/>
            <a:ext cx="5953124" cy="6643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BAC24FCC-1658-450F-B9FC-A69262545870}"/>
              </a:ext>
            </a:extLst>
          </p:cNvPr>
          <p:cNvSpPr/>
          <p:nvPr/>
        </p:nvSpPr>
        <p:spPr>
          <a:xfrm>
            <a:off x="6096000" y="0"/>
            <a:ext cx="60721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9907C8C8-4478-4DB1-AC94-A0370DE1F107}"/>
              </a:ext>
            </a:extLst>
          </p:cNvPr>
          <p:cNvSpPr txBox="1"/>
          <p:nvPr/>
        </p:nvSpPr>
        <p:spPr>
          <a:xfrm>
            <a:off x="134362" y="413264"/>
            <a:ext cx="5748495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just"/>
            <a:r>
              <a:rPr lang="pt-PT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Quem pode ser meu Responsavel Legal </a:t>
            </a:r>
          </a:p>
          <a:p>
            <a:pPr marL="228600" indent="-228600" algn="just"/>
            <a:endParaRPr lang="pt-PT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28600" indent="-228600" algn="just"/>
            <a:r>
              <a:rPr lang="pt-PT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Se não houver indicação diversa, seguiremos a regra explicita em nossa lei, no Código</a:t>
            </a:r>
          </a:p>
          <a:p>
            <a:pPr marL="228600" indent="-228600" algn="just"/>
            <a:r>
              <a:rPr lang="pt-PT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Civil. Segundo a referida Lei, quem pode responder por você em sua ausencia seriam o</a:t>
            </a:r>
          </a:p>
          <a:p>
            <a:pPr marL="228600" indent="-228600" algn="just"/>
            <a:r>
              <a:rPr lang="pt-PT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conjuge (ou companheiro (a)), desde que seja comprovada em documento a união</a:t>
            </a:r>
          </a:p>
          <a:p>
            <a:pPr marL="228600" indent="-228600" algn="just"/>
            <a:r>
              <a:rPr lang="pt-PT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estável), seus descentdentes, ascendentes e colaterais até 4º grau. </a:t>
            </a:r>
          </a:p>
          <a:p>
            <a:pPr marL="228600" indent="-228600" algn="just"/>
            <a:endParaRPr lang="pt-PT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28600" indent="-228600" algn="just"/>
            <a:endParaRPr lang="pt-PT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28600" indent="-228600" algn="just"/>
            <a:r>
              <a:rPr lang="pt-PT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Posso ser meu proprio Responsável Legal? Por quê? </a:t>
            </a:r>
          </a:p>
          <a:p>
            <a:pPr marL="228600" indent="-228600" algn="just"/>
            <a:r>
              <a:rPr lang="pt-PT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Não é possivel que você seja o seu proprio responsavel legal. Nesses casos, haveria</a:t>
            </a:r>
          </a:p>
          <a:p>
            <a:pPr marL="228600" indent="-228600" algn="just"/>
            <a:r>
              <a:rPr lang="pt-PT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uma confusão de figuras, pois o responsavel legal é quem procuraremos diante de sua</a:t>
            </a:r>
          </a:p>
          <a:p>
            <a:pPr marL="228600" indent="-228600" algn="just"/>
            <a:r>
              <a:rPr lang="pt-PT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incapacidade de responder por si proprio (a). Sendo assim, para evitar confusões e</a:t>
            </a:r>
          </a:p>
          <a:p>
            <a:pPr marL="228600" indent="-228600" algn="just"/>
            <a:r>
              <a:rPr lang="pt-PT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garantir que a sua vontade será executada, recomendamos que indique o responsavel</a:t>
            </a:r>
          </a:p>
          <a:p>
            <a:pPr marL="228600" indent="-228600" algn="just"/>
            <a:r>
              <a:rPr lang="pt-PT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legal com antecedência. </a:t>
            </a:r>
          </a:p>
          <a:p>
            <a:pPr marL="228600" indent="-228600" algn="just"/>
            <a:endParaRPr lang="pt-PT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28600" indent="-228600" algn="just"/>
            <a:endParaRPr lang="pt-PT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28600" indent="-228600" algn="just"/>
            <a:r>
              <a:rPr lang="pt-PT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Posso alterar meu Responsavel Legal? </a:t>
            </a:r>
          </a:p>
          <a:p>
            <a:pPr marL="228600" indent="-228600" algn="just"/>
            <a:r>
              <a:rPr lang="pt-PT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É possivel, desde que você avise com certa antecedência a equipe da Hospitalidade para</a:t>
            </a:r>
          </a:p>
          <a:p>
            <a:pPr marL="228600" indent="-228600" algn="just"/>
            <a:r>
              <a:rPr lang="pt-PT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que, então, o novo responsavel legal assine os mesmos documentos que o anterior </a:t>
            </a:r>
          </a:p>
          <a:p>
            <a:pPr marL="228600" indent="-228600" algn="just"/>
            <a:r>
              <a:rPr lang="pt-PT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assinou. </a:t>
            </a:r>
          </a:p>
          <a:p>
            <a:pPr marL="228600" indent="-228600" algn="just"/>
            <a:endParaRPr lang="pt-PT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28600" indent="-228600" algn="just"/>
            <a:endParaRPr lang="pt-PT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28600" indent="-228600" algn="just"/>
            <a:r>
              <a:rPr lang="pt-PT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Existe uma decisão judicial de tutela/curatela que define meu responsável. Oque</a:t>
            </a:r>
          </a:p>
          <a:p>
            <a:pPr marL="228600" indent="-228600" algn="just"/>
            <a:r>
              <a:rPr lang="pt-PT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deve ser feito nesses casos? </a:t>
            </a:r>
          </a:p>
          <a:p>
            <a:pPr marL="228600" indent="-228600" algn="just"/>
            <a:r>
              <a:rPr lang="pt-PT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Se existe uma decisão judicial que determina o seu representante legal, o Hospital precisa estar ciente para seguir a ordem do Juiz e não haver nenhum descumprimenot de decisão judicial. Esses documentos precisam ser entregues para a equipe da Hospitalidade e essa informação também constará em seu prontuario médico. </a:t>
            </a:r>
          </a:p>
          <a:p>
            <a:pPr marL="228600" indent="-228600" algn="just"/>
            <a:r>
              <a:rPr lang="pt-PT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Qualquer alteração de tutela/curatela, o Hospital precisa ser avisada imediatamente, de forma a respeitar a ordem judicial. </a:t>
            </a:r>
          </a:p>
          <a:p>
            <a:pPr marL="228600" indent="-228600" algn="just"/>
            <a:r>
              <a:rPr lang="pt-PT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Nessas situações, sempre contatar o departamento juridico do Hospital pelo email: </a:t>
            </a:r>
          </a:p>
          <a:p>
            <a:pPr marL="228600" indent="-228600" algn="just"/>
            <a:endParaRPr lang="pt-PT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28600" indent="-228600" algn="just"/>
            <a:endParaRPr lang="pt-PT" sz="1100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6310314" y="571480"/>
            <a:ext cx="528641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O que é Parceiro do Cuidado</a:t>
            </a:r>
          </a:p>
          <a:p>
            <a:r>
              <a:rPr lang="pt-PT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Pessoa que irá estar presente durante a internação e que será o responsavel pelos cuidados do paciente apos a alta hospitalar e que deverÁ ser treinado durante o processo de Hospitalização</a:t>
            </a:r>
            <a:r>
              <a:rPr lang="pt-PT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endParaRPr lang="pt-PT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pt-PT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pt-PT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pt-PT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Qual a importancia de ter o Parceiro do Cuidado? </a:t>
            </a:r>
          </a:p>
          <a:p>
            <a:r>
              <a:rPr lang="pt-PT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Ele é a referencia no treinamento e orientações referentes aos cuidados a serem realizados no paciente. Também é uma referencia no cuidado no domicilio. </a:t>
            </a:r>
          </a:p>
          <a:p>
            <a:endParaRPr lang="pt-PT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pt-PT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pt-PT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Quem pode ser o Parceiro do Cuidado? </a:t>
            </a:r>
          </a:p>
          <a:p>
            <a:r>
              <a:rPr lang="pt-PT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Pode ser um membro da familia, um amigo, alguem que o paciente ou a familia identifica que será o responsavel pelos cuidados no domicilio e aquele que recebera as orientaçoes e realizara alguns cuidados no ambiente hospitalar sob orientaçao e supervisao dos profissiionais da equipe multiprofissional </a:t>
            </a:r>
          </a:p>
          <a:p>
            <a:endParaRPr lang="pt-PT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pt-PT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pt-PT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pt-PT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Posso mudar o Parceiro do Cuidado?  </a:t>
            </a:r>
          </a:p>
          <a:p>
            <a:r>
              <a:rPr lang="pt-PT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Podera porem e importante que se tenha em mente que para ser Parceiro do cuidado devera permanecer ao lado do paciente o maior tempo possivel para que possa receber todas orientaçoes necessarias para prestar a assistencia no domicilio para o paciente </a:t>
            </a:r>
          </a:p>
          <a:p>
            <a:endParaRPr lang="pt-PT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507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5802253" y="6455917"/>
            <a:ext cx="14160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0" dirty="0">
                <a:solidFill>
                  <a:srgbClr val="6E2E9E"/>
                </a:solidFill>
                <a:latin typeface="Calibri"/>
                <a:cs typeface="Calibri"/>
              </a:rPr>
              <a:t>8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52115" y="152400"/>
            <a:ext cx="5242560" cy="993775"/>
          </a:xfrm>
          <a:custGeom>
            <a:avLst/>
            <a:gdLst/>
            <a:ahLst/>
            <a:cxnLst/>
            <a:rect l="l" t="t" r="r" b="b"/>
            <a:pathLst>
              <a:path w="5242560" h="993775">
                <a:moveTo>
                  <a:pt x="5076834" y="0"/>
                </a:moveTo>
                <a:lnTo>
                  <a:pt x="165734" y="0"/>
                </a:lnTo>
                <a:lnTo>
                  <a:pt x="121289" y="5699"/>
                </a:lnTo>
                <a:lnTo>
                  <a:pt x="81914" y="22859"/>
                </a:lnTo>
                <a:lnTo>
                  <a:pt x="48268" y="48249"/>
                </a:lnTo>
                <a:lnTo>
                  <a:pt x="22859" y="81899"/>
                </a:lnTo>
                <a:lnTo>
                  <a:pt x="5714" y="121279"/>
                </a:lnTo>
                <a:lnTo>
                  <a:pt x="0" y="165719"/>
                </a:lnTo>
                <a:lnTo>
                  <a:pt x="0" y="828050"/>
                </a:lnTo>
                <a:lnTo>
                  <a:pt x="5714" y="871849"/>
                </a:lnTo>
                <a:lnTo>
                  <a:pt x="22859" y="911870"/>
                </a:lnTo>
                <a:lnTo>
                  <a:pt x="48268" y="944879"/>
                </a:lnTo>
                <a:lnTo>
                  <a:pt x="81914" y="970909"/>
                </a:lnTo>
                <a:lnTo>
                  <a:pt x="121289" y="987430"/>
                </a:lnTo>
                <a:lnTo>
                  <a:pt x="165734" y="993769"/>
                </a:lnTo>
                <a:lnTo>
                  <a:pt x="5076834" y="993769"/>
                </a:lnTo>
                <a:lnTo>
                  <a:pt x="5121273" y="987430"/>
                </a:lnTo>
                <a:lnTo>
                  <a:pt x="5160654" y="970909"/>
                </a:lnTo>
                <a:lnTo>
                  <a:pt x="5194303" y="944879"/>
                </a:lnTo>
                <a:lnTo>
                  <a:pt x="5219693" y="911870"/>
                </a:lnTo>
                <a:lnTo>
                  <a:pt x="5236854" y="871849"/>
                </a:lnTo>
                <a:lnTo>
                  <a:pt x="5242553" y="828050"/>
                </a:lnTo>
                <a:lnTo>
                  <a:pt x="5242553" y="165719"/>
                </a:lnTo>
                <a:lnTo>
                  <a:pt x="5236854" y="121279"/>
                </a:lnTo>
                <a:lnTo>
                  <a:pt x="5219693" y="81899"/>
                </a:lnTo>
                <a:lnTo>
                  <a:pt x="5194303" y="48249"/>
                </a:lnTo>
                <a:lnTo>
                  <a:pt x="5160654" y="22859"/>
                </a:lnTo>
                <a:lnTo>
                  <a:pt x="5121273" y="5699"/>
                </a:lnTo>
                <a:lnTo>
                  <a:pt x="5076834" y="0"/>
                </a:lnTo>
                <a:close/>
              </a:path>
            </a:pathLst>
          </a:custGeom>
          <a:solidFill>
            <a:srgbClr val="6C1F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030589" y="514350"/>
            <a:ext cx="0" cy="5281295"/>
          </a:xfrm>
          <a:custGeom>
            <a:avLst/>
            <a:gdLst/>
            <a:ahLst/>
            <a:cxnLst/>
            <a:rect l="l" t="t" r="r" b="b"/>
            <a:pathLst>
              <a:path h="5281295">
                <a:moveTo>
                  <a:pt x="0" y="0"/>
                </a:moveTo>
                <a:lnTo>
                  <a:pt x="0" y="5281290"/>
                </a:lnTo>
              </a:path>
            </a:pathLst>
          </a:custGeom>
          <a:ln w="6095">
            <a:solidFill>
              <a:srgbClr val="6C1F7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CaixaDeTexto 8"/>
          <p:cNvSpPr txBox="1"/>
          <p:nvPr/>
        </p:nvSpPr>
        <p:spPr>
          <a:xfrm>
            <a:off x="666712" y="428604"/>
            <a:ext cx="4572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Acesso ao Prontuário 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452398" y="1196752"/>
            <a:ext cx="4929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Durante a internação </a:t>
            </a: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xmlns="" id="{16CEE592-54EC-430B-954E-80F9359EAD41}"/>
              </a:ext>
            </a:extLst>
          </p:cNvPr>
          <p:cNvSpPr txBox="1"/>
          <p:nvPr/>
        </p:nvSpPr>
        <p:spPr>
          <a:xfrm>
            <a:off x="380960" y="1571612"/>
            <a:ext cx="5496398" cy="50469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100" spc="-10" dirty="0">
                <a:latin typeface="Arial"/>
                <a:cs typeface="Arial"/>
              </a:rPr>
              <a:t>Durante a internação/passagem do paciente na instituição, o paciente é informado e orientado quanto ao seu direto de acesso as informações constantes em seu prontuário, bem como os registros realizados nele pelos profissionais de saúde. Esta orientação é realizada pela equipe de Enfermagem durante o Plano Educacional e estimulada diariamente, ofertando o acesso ao prontuário, caso seja de interesse do paciente.</a:t>
            </a:r>
          </a:p>
          <a:p>
            <a:pPr>
              <a:lnSpc>
                <a:spcPct val="150000"/>
              </a:lnSpc>
            </a:pPr>
            <a:r>
              <a:rPr lang="pt-BR" sz="1100" spc="-10" dirty="0">
                <a:latin typeface="Arial"/>
                <a:cs typeface="Arial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pt-BR" sz="1100" spc="-10" dirty="0" smtClean="0">
                <a:latin typeface="Arial"/>
                <a:cs typeface="Arial"/>
              </a:rPr>
              <a:t>S</a:t>
            </a:r>
            <a:r>
              <a:rPr lang="pt-BR" sz="1100" spc="-10" dirty="0" smtClean="0">
                <a:latin typeface="Arial"/>
                <a:cs typeface="Arial"/>
              </a:rPr>
              <a:t>omente </a:t>
            </a:r>
            <a:r>
              <a:rPr lang="pt-BR" sz="1100" spc="-10" dirty="0">
                <a:latin typeface="Arial"/>
                <a:cs typeface="Arial"/>
              </a:rPr>
              <a:t>o paciente, seu representante legal ou pessoa por ele nomeada poderá autorizar o hospital a liberar as informações a terceiros, à exceção das condições abaixo:</a:t>
            </a:r>
          </a:p>
          <a:p>
            <a:pPr lvl="0">
              <a:lnSpc>
                <a:spcPct val="150000"/>
              </a:lnSpc>
            </a:pPr>
            <a:r>
              <a:rPr lang="pt-BR" sz="1100" spc="-10" dirty="0">
                <a:latin typeface="Arial"/>
                <a:cs typeface="Arial"/>
              </a:rPr>
              <a:t>Menores e dependentes: qualquer um dos pais poderá assinar </a:t>
            </a:r>
          </a:p>
          <a:p>
            <a:pPr lvl="0">
              <a:lnSpc>
                <a:spcPct val="150000"/>
              </a:lnSpc>
            </a:pPr>
            <a:r>
              <a:rPr lang="pt-BR" sz="1100" spc="-10" dirty="0">
                <a:latin typeface="Arial"/>
                <a:cs typeface="Arial"/>
              </a:rPr>
              <a:t>Recomendação do CFM Nº 3/2014 - Paciente falecido, na seguinte ordem: </a:t>
            </a:r>
          </a:p>
          <a:p>
            <a:pPr lvl="1">
              <a:lnSpc>
                <a:spcPct val="150000"/>
              </a:lnSpc>
            </a:pPr>
            <a:r>
              <a:rPr lang="pt-BR" sz="1100" spc="-10" dirty="0">
                <a:latin typeface="Arial"/>
                <a:cs typeface="Arial"/>
              </a:rPr>
              <a:t>Esposo (a) do paciente</a:t>
            </a:r>
          </a:p>
          <a:p>
            <a:pPr lvl="1">
              <a:lnSpc>
                <a:spcPct val="150000"/>
              </a:lnSpc>
            </a:pPr>
            <a:r>
              <a:rPr lang="pt-BR" sz="1100" spc="-10" dirty="0">
                <a:latin typeface="Arial"/>
                <a:cs typeface="Arial"/>
              </a:rPr>
              <a:t>Representante legal atuante de direito</a:t>
            </a:r>
          </a:p>
          <a:p>
            <a:pPr lvl="1">
              <a:lnSpc>
                <a:spcPct val="150000"/>
              </a:lnSpc>
            </a:pPr>
            <a:r>
              <a:rPr lang="pt-BR" sz="1100" spc="-10" dirty="0">
                <a:latin typeface="Arial"/>
                <a:cs typeface="Arial"/>
              </a:rPr>
              <a:t>Filho (a) adulto (a)</a:t>
            </a:r>
          </a:p>
          <a:p>
            <a:pPr lvl="1">
              <a:lnSpc>
                <a:spcPct val="150000"/>
              </a:lnSpc>
            </a:pPr>
            <a:r>
              <a:rPr lang="pt-BR" sz="1100" spc="-10" dirty="0">
                <a:latin typeface="Arial"/>
                <a:cs typeface="Arial"/>
              </a:rPr>
              <a:t>Um dos pais</a:t>
            </a:r>
          </a:p>
          <a:p>
            <a:pPr lvl="1">
              <a:lnSpc>
                <a:spcPct val="150000"/>
              </a:lnSpc>
            </a:pPr>
            <a:r>
              <a:rPr lang="pt-BR" sz="1100" spc="-10" dirty="0">
                <a:latin typeface="Arial"/>
                <a:cs typeface="Arial"/>
              </a:rPr>
              <a:t>Irmão (ã) adulto (a)</a:t>
            </a:r>
          </a:p>
          <a:p>
            <a:pPr lvl="1">
              <a:lnSpc>
                <a:spcPct val="150000"/>
              </a:lnSpc>
            </a:pPr>
            <a:r>
              <a:rPr lang="pt-BR" sz="1100" spc="-10" dirty="0">
                <a:latin typeface="Arial"/>
                <a:cs typeface="Arial"/>
              </a:rPr>
              <a:t>Guardião ou responsável por ocasião do óbito</a:t>
            </a:r>
          </a:p>
          <a:p>
            <a:pPr lvl="0">
              <a:lnSpc>
                <a:spcPct val="150000"/>
              </a:lnSpc>
            </a:pPr>
            <a:r>
              <a:rPr lang="pt-BR" sz="1100" spc="-10" dirty="0">
                <a:latin typeface="Arial"/>
                <a:cs typeface="Arial"/>
              </a:rPr>
              <a:t>Comprometimento físico e/ou mental: representante legal</a:t>
            </a:r>
          </a:p>
          <a:p>
            <a:pPr lvl="0">
              <a:lnSpc>
                <a:spcPct val="150000"/>
              </a:lnSpc>
            </a:pPr>
            <a:r>
              <a:rPr lang="pt-BR" sz="1100" spc="-10" dirty="0">
                <a:latin typeface="Arial"/>
                <a:cs typeface="Arial"/>
              </a:rPr>
              <a:t>Resolução CFM nº 1997/2012 “É vedado ao médico: Art. 77. Prestar informações a empresas seguradoras sobre as circunstâncias da morte do paciente sob seus cuidados, além das contidas na declaração de óbito”.</a:t>
            </a:r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xmlns="" id="{3D54385A-2350-4905-A24B-964963383694}"/>
              </a:ext>
            </a:extLst>
          </p:cNvPr>
          <p:cNvSpPr txBox="1"/>
          <p:nvPr/>
        </p:nvSpPr>
        <p:spPr>
          <a:xfrm>
            <a:off x="6167438" y="1357298"/>
            <a:ext cx="5857916" cy="50783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pt-BR" sz="1100" spc="-10" dirty="0">
                <a:latin typeface="Arial"/>
                <a:cs typeface="Arial"/>
              </a:rPr>
              <a:t>Todas as informações sobre a assistência prestada ao paciente no Hospital M’ Boi Mirim são confidenciais e protegidas por legislação vigente.</a:t>
            </a:r>
            <a:br>
              <a:rPr lang="pt-BR" sz="1100" spc="-10" dirty="0">
                <a:latin typeface="Arial"/>
                <a:cs typeface="Arial"/>
              </a:rPr>
            </a:br>
            <a:r>
              <a:rPr lang="pt-BR" sz="1100" spc="-10" dirty="0">
                <a:latin typeface="Arial"/>
                <a:cs typeface="Arial"/>
              </a:rPr>
              <a:t>É importante salientar que o prontuário pertence ao paciente e caso a solicitação seja feita por familiares (cônjuge, pai, mãe, filhos ou irmãos), será necessária uma AUTORIZAÇÃO expressa dele.</a:t>
            </a:r>
          </a:p>
          <a:p>
            <a:r>
              <a:rPr lang="pt-BR" sz="1100" spc="-10" dirty="0">
                <a:latin typeface="Arial"/>
                <a:cs typeface="Arial"/>
              </a:rPr>
              <a:t>Caso o paciente seja falecido a cópia de prontuário é fornecida quando solicitada pelo cônjuge/companheiro sobrevivente do paciente morto, e sucessivamente pelos sucessores legítimos do paciente em linha reta, ou colaterais até o quarto grau,  desde que documentalmente comprovado o vínculo familiar e observada a ordem de vocação hereditária, conforme resolução nº 3/2014 do CFM art.º 1.</a:t>
            </a:r>
          </a:p>
          <a:p>
            <a:r>
              <a:rPr lang="pt-BR" sz="1100" spc="-10" dirty="0">
                <a:latin typeface="Arial"/>
                <a:cs typeface="Arial"/>
              </a:rPr>
              <a:t>A solicitações devem ser realizadas no site do hospital </a:t>
            </a:r>
            <a:r>
              <a:rPr lang="pt-BR" sz="1100" spc="-10" dirty="0">
                <a:latin typeface="Arial"/>
                <a:cs typeface="Arial"/>
                <a:hlinkClick r:id="rId3"/>
              </a:rPr>
              <a:t>https://www.hmbm.org.br/</a:t>
            </a:r>
            <a:r>
              <a:rPr lang="pt-BR" sz="1100" spc="-10" dirty="0" err="1">
                <a:latin typeface="Arial"/>
                <a:cs typeface="Arial"/>
                <a:hlinkClick r:id="rId3"/>
              </a:rPr>
              <a:t>solicitacao</a:t>
            </a:r>
            <a:r>
              <a:rPr lang="pt-BR" sz="1100" spc="-10" dirty="0">
                <a:latin typeface="Arial"/>
                <a:cs typeface="Arial"/>
                <a:hlinkClick r:id="rId3"/>
              </a:rPr>
              <a:t>-de-documentos/</a:t>
            </a:r>
            <a:r>
              <a:rPr lang="pt-BR" sz="1100" spc="-10" dirty="0">
                <a:latin typeface="Arial"/>
                <a:cs typeface="Arial"/>
              </a:rPr>
              <a:t>, seguindo as orientações informadas.</a:t>
            </a:r>
          </a:p>
          <a:p>
            <a:r>
              <a:rPr lang="pt-BR" sz="1100" spc="-10" dirty="0">
                <a:latin typeface="Arial"/>
                <a:cs typeface="Arial"/>
              </a:rPr>
              <a:t> </a:t>
            </a:r>
          </a:p>
          <a:p>
            <a:r>
              <a:rPr lang="pt-BR" sz="1100" b="1" spc="-10" dirty="0">
                <a:latin typeface="Arial"/>
                <a:cs typeface="Arial"/>
              </a:rPr>
              <a:t>DEMAIS ORIENTAÇÕES</a:t>
            </a:r>
            <a:r>
              <a:rPr lang="pt-BR" sz="1100" spc="-10" dirty="0">
                <a:latin typeface="Arial"/>
                <a:cs typeface="Arial"/>
              </a:rPr>
              <a:t>:</a:t>
            </a:r>
          </a:p>
          <a:p>
            <a:r>
              <a:rPr lang="pt-BR" sz="1100" spc="-10" dirty="0">
                <a:latin typeface="Arial"/>
                <a:cs typeface="Arial"/>
              </a:rPr>
              <a:t>Não enviamos documentos por e-mail.</a:t>
            </a:r>
          </a:p>
          <a:p>
            <a:r>
              <a:rPr lang="pt-BR" sz="1100" spc="-10" dirty="0">
                <a:latin typeface="Arial"/>
                <a:cs typeface="Arial"/>
              </a:rPr>
              <a:t>Os documentos solicitados ficarão disponíveis no Hospital para retirada por até 30 (trinta) dias.</a:t>
            </a:r>
          </a:p>
          <a:p>
            <a:r>
              <a:rPr lang="pt-BR" sz="1100" spc="-10" dirty="0">
                <a:latin typeface="Arial"/>
                <a:cs typeface="Arial"/>
              </a:rPr>
              <a:t>A entrega dos documentos solicitados só será efetuada presencialmente na recepção de internação no período de segunda-feira a quinta-feira das 08h00 às 18h00 e sexta-feira das 08h00 às 17h00, mediante a apresentação de um documento com foto original do paciente e solicitante. Se o solicitante for um representante legal, deverá apresentar a procuração original reconhecida em cartório.</a:t>
            </a:r>
          </a:p>
          <a:p>
            <a:r>
              <a:rPr lang="pt-BR" sz="1100" spc="-10" dirty="0">
                <a:latin typeface="Arial"/>
                <a:cs typeface="Arial"/>
              </a:rPr>
              <a:t> </a:t>
            </a:r>
            <a:endParaRPr lang="pt-BR" sz="1100" b="1" spc="-10" dirty="0">
              <a:latin typeface="Arial"/>
              <a:cs typeface="Arial"/>
            </a:endParaRPr>
          </a:p>
          <a:p>
            <a:r>
              <a:rPr lang="pt-BR" sz="1100" b="1" spc="-10" dirty="0">
                <a:latin typeface="Arial"/>
                <a:cs typeface="Arial"/>
              </a:rPr>
              <a:t>CONTATOS:</a:t>
            </a:r>
          </a:p>
          <a:p>
            <a:r>
              <a:rPr lang="pt-BR" sz="1100" spc="-10" dirty="0">
                <a:latin typeface="Arial"/>
                <a:cs typeface="Arial"/>
              </a:rPr>
              <a:t>SAME (Serviço de Arquivo Médico e Estatística) – Orientações</a:t>
            </a:r>
          </a:p>
          <a:p>
            <a:r>
              <a:rPr lang="pt-BR" sz="1100" spc="-10" dirty="0">
                <a:latin typeface="Arial"/>
                <a:cs typeface="Arial"/>
              </a:rPr>
              <a:t>Horário de atendimento: Seg. a </a:t>
            </a:r>
            <a:r>
              <a:rPr lang="pt-BR" sz="1100" spc="-10" dirty="0" err="1">
                <a:latin typeface="Arial"/>
                <a:cs typeface="Arial"/>
              </a:rPr>
              <a:t>Qui</a:t>
            </a:r>
            <a:r>
              <a:rPr lang="pt-BR" sz="1100" spc="-10" dirty="0">
                <a:latin typeface="Arial"/>
                <a:cs typeface="Arial"/>
              </a:rPr>
              <a:t>. das 08h às 18h e Sex. das 08h às 17h</a:t>
            </a:r>
          </a:p>
          <a:p>
            <a:r>
              <a:rPr lang="pt-BR" sz="1100" spc="-10" dirty="0">
                <a:latin typeface="Arial"/>
                <a:cs typeface="Arial"/>
              </a:rPr>
              <a:t>Telefone:  (11) 5832-2500 Ramal: 2622/2621</a:t>
            </a:r>
          </a:p>
          <a:p>
            <a:r>
              <a:rPr lang="pt-BR" sz="1100" spc="-10" dirty="0">
                <a:latin typeface="Arial"/>
                <a:cs typeface="Arial"/>
              </a:rPr>
              <a:t>E-mail:  </a:t>
            </a:r>
            <a:r>
              <a:rPr lang="pt-BR" sz="1100" spc="-10" dirty="0"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same@hmbm.org.br</a:t>
            </a:r>
            <a:endParaRPr lang="pt-BR" sz="1100" spc="-10" dirty="0">
              <a:latin typeface="Arial"/>
              <a:cs typeface="Arial"/>
            </a:endParaRPr>
          </a:p>
          <a:p>
            <a:r>
              <a:rPr lang="pt-BR" sz="1100" spc="-10" dirty="0">
                <a:latin typeface="Arial"/>
                <a:cs typeface="Arial"/>
              </a:rPr>
              <a:t>Ouvidoria/Recepção – Entrega de Documentos e Orientações</a:t>
            </a:r>
          </a:p>
          <a:p>
            <a:r>
              <a:rPr lang="pt-BR" sz="1100" spc="-10" dirty="0">
                <a:latin typeface="Arial"/>
                <a:cs typeface="Arial"/>
              </a:rPr>
              <a:t>Horário de atendimento: Seg. a </a:t>
            </a:r>
            <a:r>
              <a:rPr lang="pt-BR" sz="1100" spc="-10" dirty="0" err="1">
                <a:latin typeface="Arial"/>
                <a:cs typeface="Arial"/>
              </a:rPr>
              <a:t>Qui</a:t>
            </a:r>
            <a:r>
              <a:rPr lang="pt-BR" sz="1100" spc="-10" dirty="0">
                <a:latin typeface="Arial"/>
                <a:cs typeface="Arial"/>
              </a:rPr>
              <a:t>. das 08h às 18h e Sex. das 08h às 17h</a:t>
            </a:r>
          </a:p>
          <a:p>
            <a:r>
              <a:rPr lang="pt-BR" sz="1100" spc="-10" dirty="0">
                <a:latin typeface="Arial"/>
                <a:cs typeface="Arial"/>
              </a:rPr>
              <a:t>Telefone:  (11) 5832-2500 Ramal: 2695/268</a:t>
            </a:r>
          </a:p>
        </p:txBody>
      </p:sp>
      <p:sp>
        <p:nvSpPr>
          <p:cNvPr id="14" name="object 6"/>
          <p:cNvSpPr/>
          <p:nvPr/>
        </p:nvSpPr>
        <p:spPr>
          <a:xfrm>
            <a:off x="6381752" y="142852"/>
            <a:ext cx="5242560" cy="993775"/>
          </a:xfrm>
          <a:custGeom>
            <a:avLst/>
            <a:gdLst/>
            <a:ahLst/>
            <a:cxnLst/>
            <a:rect l="l" t="t" r="r" b="b"/>
            <a:pathLst>
              <a:path w="5242560" h="993775">
                <a:moveTo>
                  <a:pt x="5076834" y="0"/>
                </a:moveTo>
                <a:lnTo>
                  <a:pt x="165734" y="0"/>
                </a:lnTo>
                <a:lnTo>
                  <a:pt x="121289" y="5699"/>
                </a:lnTo>
                <a:lnTo>
                  <a:pt x="81914" y="22859"/>
                </a:lnTo>
                <a:lnTo>
                  <a:pt x="48268" y="48249"/>
                </a:lnTo>
                <a:lnTo>
                  <a:pt x="22859" y="81899"/>
                </a:lnTo>
                <a:lnTo>
                  <a:pt x="5714" y="121279"/>
                </a:lnTo>
                <a:lnTo>
                  <a:pt x="0" y="165719"/>
                </a:lnTo>
                <a:lnTo>
                  <a:pt x="0" y="828050"/>
                </a:lnTo>
                <a:lnTo>
                  <a:pt x="5714" y="871849"/>
                </a:lnTo>
                <a:lnTo>
                  <a:pt x="22859" y="911870"/>
                </a:lnTo>
                <a:lnTo>
                  <a:pt x="48268" y="944879"/>
                </a:lnTo>
                <a:lnTo>
                  <a:pt x="81914" y="970909"/>
                </a:lnTo>
                <a:lnTo>
                  <a:pt x="121289" y="987430"/>
                </a:lnTo>
                <a:lnTo>
                  <a:pt x="165734" y="993769"/>
                </a:lnTo>
                <a:lnTo>
                  <a:pt x="5076834" y="993769"/>
                </a:lnTo>
                <a:lnTo>
                  <a:pt x="5121273" y="987430"/>
                </a:lnTo>
                <a:lnTo>
                  <a:pt x="5160654" y="970909"/>
                </a:lnTo>
                <a:lnTo>
                  <a:pt x="5194303" y="944879"/>
                </a:lnTo>
                <a:lnTo>
                  <a:pt x="5219693" y="911870"/>
                </a:lnTo>
                <a:lnTo>
                  <a:pt x="5236854" y="871849"/>
                </a:lnTo>
                <a:lnTo>
                  <a:pt x="5242553" y="828050"/>
                </a:lnTo>
                <a:lnTo>
                  <a:pt x="5242553" y="165719"/>
                </a:lnTo>
                <a:lnTo>
                  <a:pt x="5236854" y="121279"/>
                </a:lnTo>
                <a:lnTo>
                  <a:pt x="5219693" y="81899"/>
                </a:lnTo>
                <a:lnTo>
                  <a:pt x="5194303" y="48249"/>
                </a:lnTo>
                <a:lnTo>
                  <a:pt x="5160654" y="22859"/>
                </a:lnTo>
                <a:lnTo>
                  <a:pt x="5121273" y="5699"/>
                </a:lnTo>
                <a:lnTo>
                  <a:pt x="5076834" y="0"/>
                </a:lnTo>
                <a:close/>
              </a:path>
            </a:pathLst>
          </a:custGeom>
          <a:solidFill>
            <a:srgbClr val="6C1F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CaixaDeTexto 14"/>
          <p:cNvSpPr txBox="1"/>
          <p:nvPr/>
        </p:nvSpPr>
        <p:spPr>
          <a:xfrm>
            <a:off x="6810380" y="428604"/>
            <a:ext cx="4572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Após a Alta Hospitalar </a:t>
            </a:r>
            <a:endParaRPr lang="pt-BR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6030589" y="1198869"/>
            <a:ext cx="0" cy="4592320"/>
          </a:xfrm>
          <a:custGeom>
            <a:avLst/>
            <a:gdLst/>
            <a:ahLst/>
            <a:cxnLst/>
            <a:rect l="l" t="t" r="r" b="b"/>
            <a:pathLst>
              <a:path h="4592320">
                <a:moveTo>
                  <a:pt x="0" y="0"/>
                </a:moveTo>
                <a:lnTo>
                  <a:pt x="0" y="4592330"/>
                </a:lnTo>
              </a:path>
            </a:pathLst>
          </a:custGeom>
          <a:ln w="6095">
            <a:solidFill>
              <a:srgbClr val="6E2E9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954653" y="6433057"/>
            <a:ext cx="14160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0" dirty="0">
                <a:solidFill>
                  <a:srgbClr val="6E2E9E"/>
                </a:solidFill>
                <a:latin typeface="Calibri"/>
                <a:cs typeface="Calibri"/>
              </a:rPr>
              <a:t>9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7585" name="Rectangle 1"/>
          <p:cNvSpPr>
            <a:spLocks noChangeArrowheads="1"/>
          </p:cNvSpPr>
          <p:nvPr/>
        </p:nvSpPr>
        <p:spPr bwMode="auto">
          <a:xfrm>
            <a:off x="8167702" y="4500570"/>
            <a:ext cx="3786214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O </a:t>
            </a:r>
            <a:r>
              <a:rPr kumimoji="0" lang="pt-BR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Planetree</a:t>
            </a:r>
            <a:r>
              <a:rPr kumimoji="0" lang="pt-B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pt-B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é uma organização sem fins lucrativos que tem o compromisso de melhorar o atendimento de saúde através da perspectiva do paciente/ família e colaborador.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CONCEITO </a:t>
            </a:r>
            <a:endParaRPr kumimoji="0" lang="pt-B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“Modelo de  atendimento  em saúde que  favorece  a  recuperação dos pacientes  em  todos  os níveis:  físico , mental,  emocional, social e espiritual”</a:t>
            </a:r>
            <a:endParaRPr kumimoji="0" lang="pt-B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6238876" y="1214422"/>
            <a:ext cx="502443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Fundado em 1978 por Angélica </a:t>
            </a:r>
            <a:r>
              <a:rPr kumimoji="0" lang="pt-BR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Thieriot</a:t>
            </a:r>
            <a:r>
              <a:rPr kumimoji="0" lang="pt-B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após ter uma experiência como paciente durante um tratamento de uma infecção viral. Ela percebeu que a falta de cuidado personalizado ameaçava ofuscar os benefícios do ambiente hospitalar e da alta tecnologia.</a:t>
            </a: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lc="http://schemas.openxmlformats.org/drawingml/2006/lockedCanvas" xmlns:o="urn:schemas-microsoft-com:office:office" xmlns:v="urn:schemas-microsoft-com:vml" xmlns:w10="urn:schemas-microsoft-com:office:word" xmlns:w="http://schemas.openxmlformats.org/wordprocessingml/2006/main" xmlns="" xmlns:a16="http://schemas.microsoft.com/office/drawing/2014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id="{EFC4166E-1772-41F9-912D-95999BA5242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t="546" b="2"/>
          <a:stretch>
            <a:fillRect/>
          </a:stretch>
        </p:blipFill>
        <p:spPr bwMode="auto">
          <a:xfrm>
            <a:off x="6381752" y="2357430"/>
            <a:ext cx="1123950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pic="http://schemas.openxmlformats.org/drawingml/2006/picture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pic="http://schemas.openxmlformats.org/drawingml/2006/picture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7881950" y="2428868"/>
            <a:ext cx="3924300" cy="14573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”Angélica </a:t>
            </a:r>
            <a:r>
              <a:rPr kumimoji="0" lang="pt-BR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Thieriot</a:t>
            </a:r>
            <a:r>
              <a:rPr kumimoji="0" lang="pt-B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escolheu o nome </a:t>
            </a:r>
            <a:r>
              <a:rPr kumimoji="0" lang="pt-BR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Planetree</a:t>
            </a:r>
            <a:r>
              <a:rPr kumimoji="0" lang="pt-B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em referência a uma árvore (gênero </a:t>
            </a:r>
            <a:r>
              <a:rPr kumimoji="0" lang="pt-BR" sz="12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Platanus</a:t>
            </a:r>
            <a:r>
              <a:rPr kumimoji="0" lang="pt-B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), onde Hipócrates sentava sobre a sua sombra para ensinar medicina aos seus primeiros alunos.”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Hipócrates acreditava que a cura era através de ações holísticas</a:t>
            </a: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Imagem 14" descr="Logotipo&#10;&#10;Descrição gerada automaticamente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23968" y="1071546"/>
            <a:ext cx="3357586" cy="2857520"/>
          </a:xfrm>
          <a:prstGeom prst="rect">
            <a:avLst/>
          </a:prstGeom>
        </p:spPr>
      </p:pic>
      <p:sp>
        <p:nvSpPr>
          <p:cNvPr id="17" name="object 4"/>
          <p:cNvSpPr/>
          <p:nvPr/>
        </p:nvSpPr>
        <p:spPr>
          <a:xfrm>
            <a:off x="309522" y="5000636"/>
            <a:ext cx="5472430" cy="993775"/>
          </a:xfrm>
          <a:custGeom>
            <a:avLst/>
            <a:gdLst/>
            <a:ahLst/>
            <a:cxnLst/>
            <a:rect l="l" t="t" r="r" b="b"/>
            <a:pathLst>
              <a:path w="5472430" h="993775">
                <a:moveTo>
                  <a:pt x="5307329" y="0"/>
                </a:moveTo>
                <a:lnTo>
                  <a:pt x="165719" y="0"/>
                </a:lnTo>
                <a:lnTo>
                  <a:pt x="121279" y="5699"/>
                </a:lnTo>
                <a:lnTo>
                  <a:pt x="81899" y="22859"/>
                </a:lnTo>
                <a:lnTo>
                  <a:pt x="48249" y="48249"/>
                </a:lnTo>
                <a:lnTo>
                  <a:pt x="22859" y="81899"/>
                </a:lnTo>
                <a:lnTo>
                  <a:pt x="5699" y="121279"/>
                </a:lnTo>
                <a:lnTo>
                  <a:pt x="0" y="165719"/>
                </a:lnTo>
                <a:lnTo>
                  <a:pt x="0" y="828019"/>
                </a:lnTo>
                <a:lnTo>
                  <a:pt x="5699" y="871849"/>
                </a:lnTo>
                <a:lnTo>
                  <a:pt x="22859" y="911839"/>
                </a:lnTo>
                <a:lnTo>
                  <a:pt x="48249" y="944879"/>
                </a:lnTo>
                <a:lnTo>
                  <a:pt x="81899" y="970909"/>
                </a:lnTo>
                <a:lnTo>
                  <a:pt x="121279" y="987399"/>
                </a:lnTo>
                <a:lnTo>
                  <a:pt x="165719" y="993769"/>
                </a:lnTo>
                <a:lnTo>
                  <a:pt x="5307329" y="993769"/>
                </a:lnTo>
                <a:lnTo>
                  <a:pt x="5351129" y="987399"/>
                </a:lnTo>
                <a:lnTo>
                  <a:pt x="5390509" y="970909"/>
                </a:lnTo>
                <a:lnTo>
                  <a:pt x="5424159" y="944879"/>
                </a:lnTo>
                <a:lnTo>
                  <a:pt x="5450189" y="911839"/>
                </a:lnTo>
                <a:lnTo>
                  <a:pt x="5466709" y="871849"/>
                </a:lnTo>
                <a:lnTo>
                  <a:pt x="5472409" y="828019"/>
                </a:lnTo>
                <a:lnTo>
                  <a:pt x="5472409" y="165719"/>
                </a:lnTo>
                <a:lnTo>
                  <a:pt x="5466709" y="121279"/>
                </a:lnTo>
                <a:lnTo>
                  <a:pt x="5450189" y="81899"/>
                </a:lnTo>
                <a:lnTo>
                  <a:pt x="5424159" y="48249"/>
                </a:lnTo>
                <a:lnTo>
                  <a:pt x="5390509" y="22859"/>
                </a:lnTo>
                <a:lnTo>
                  <a:pt x="5351129" y="5699"/>
                </a:lnTo>
                <a:lnTo>
                  <a:pt x="5307329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5"/>
          <p:cNvSpPr txBox="1"/>
          <p:nvPr/>
        </p:nvSpPr>
        <p:spPr>
          <a:xfrm>
            <a:off x="595274" y="5286388"/>
            <a:ext cx="5252720" cy="333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615"/>
              </a:lnSpc>
            </a:pPr>
            <a:r>
              <a:rPr lang="pt-BR" sz="2200" b="1" spc="-30" dirty="0" err="1" smtClean="0">
                <a:latin typeface="Arial"/>
                <a:cs typeface="Arial"/>
              </a:rPr>
              <a:t>Planetree</a:t>
            </a:r>
            <a:r>
              <a:rPr lang="pt-BR" sz="2200" b="1" spc="-30" dirty="0" smtClean="0">
                <a:latin typeface="Arial"/>
                <a:cs typeface="Arial"/>
              </a:rPr>
              <a:t> </a:t>
            </a:r>
            <a:r>
              <a:rPr sz="2200" b="1" spc="-10" smtClean="0">
                <a:latin typeface="Arial"/>
                <a:cs typeface="Arial"/>
              </a:rPr>
              <a:t>:</a:t>
            </a:r>
            <a:r>
              <a:rPr sz="2200" b="1" spc="-60" smtClean="0">
                <a:latin typeface="Times New Roman"/>
                <a:cs typeface="Times New Roman"/>
              </a:rPr>
              <a:t> </a:t>
            </a:r>
            <a:r>
              <a:rPr sz="1750" b="1" spc="5">
                <a:latin typeface="Arial"/>
                <a:cs typeface="Arial"/>
              </a:rPr>
              <a:t>C</a:t>
            </a:r>
            <a:r>
              <a:rPr sz="1750" b="1" spc="-5">
                <a:latin typeface="Arial"/>
                <a:cs typeface="Arial"/>
              </a:rPr>
              <a:t>UI</a:t>
            </a:r>
            <a:r>
              <a:rPr sz="1750" b="1" spc="15">
                <a:latin typeface="Arial"/>
                <a:cs typeface="Arial"/>
              </a:rPr>
              <a:t>D</a:t>
            </a:r>
            <a:r>
              <a:rPr sz="1750" b="1" spc="-45">
                <a:latin typeface="Arial"/>
                <a:cs typeface="Arial"/>
              </a:rPr>
              <a:t>A</a:t>
            </a:r>
            <a:r>
              <a:rPr sz="1750" b="1" spc="-5">
                <a:latin typeface="Arial"/>
                <a:cs typeface="Arial"/>
              </a:rPr>
              <a:t>D</a:t>
            </a:r>
            <a:r>
              <a:rPr sz="1750" b="1">
                <a:latin typeface="Arial"/>
                <a:cs typeface="Arial"/>
              </a:rPr>
              <a:t>O</a:t>
            </a:r>
            <a:r>
              <a:rPr sz="1750" b="1" spc="50">
                <a:latin typeface="Times New Roman"/>
                <a:cs typeface="Times New Roman"/>
              </a:rPr>
              <a:t> </a:t>
            </a:r>
            <a:r>
              <a:rPr sz="1750" b="1" spc="-5" smtClean="0">
                <a:latin typeface="Arial"/>
                <a:cs typeface="Arial"/>
              </a:rPr>
              <a:t>C</a:t>
            </a:r>
            <a:r>
              <a:rPr sz="1750" b="1" spc="5" smtClean="0">
                <a:latin typeface="Arial"/>
                <a:cs typeface="Arial"/>
              </a:rPr>
              <a:t>E</a:t>
            </a:r>
            <a:r>
              <a:rPr sz="1750" b="1" spc="-5" smtClean="0">
                <a:latin typeface="Arial"/>
                <a:cs typeface="Arial"/>
              </a:rPr>
              <a:t>NT</a:t>
            </a:r>
            <a:r>
              <a:rPr sz="1750" b="1" spc="30" smtClean="0">
                <a:latin typeface="Arial"/>
                <a:cs typeface="Arial"/>
              </a:rPr>
              <a:t>R</a:t>
            </a:r>
            <a:r>
              <a:rPr sz="1750" b="1" spc="-55" smtClean="0">
                <a:latin typeface="Arial"/>
                <a:cs typeface="Arial"/>
              </a:rPr>
              <a:t>A</a:t>
            </a:r>
            <a:r>
              <a:rPr sz="1750" b="1" spc="-5" smtClean="0">
                <a:latin typeface="Arial"/>
                <a:cs typeface="Arial"/>
              </a:rPr>
              <a:t>DO</a:t>
            </a:r>
            <a:r>
              <a:rPr lang="pt-BR" sz="1750" b="1" spc="-5" dirty="0" smtClean="0">
                <a:latin typeface="Arial"/>
                <a:cs typeface="Arial"/>
              </a:rPr>
              <a:t> NA PESSOA 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xmlns="" id="{B91127DA-9311-41CC-932E-D41B879A2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1412" y="998807"/>
            <a:ext cx="5839243" cy="286305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77156" y="1353969"/>
            <a:ext cx="5448636" cy="45704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de-DE"/>
            </a:defPPr>
            <a:lvl1pPr marL="13970" marR="5080" algn="just">
              <a:lnSpc>
                <a:spcPct val="150300"/>
              </a:lnSpc>
              <a:defRPr sz="1200" spc="-10">
                <a:solidFill>
                  <a:srgbClr val="1F4E79"/>
                </a:solidFill>
                <a:latin typeface="Arial"/>
                <a:cs typeface="Arial"/>
              </a:defRPr>
            </a:lvl1pPr>
          </a:lstStyle>
          <a:p>
            <a:r>
              <a:rPr lang="pt-BR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sz="11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Qualidade</a:t>
            </a:r>
            <a:r>
              <a:rPr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e </a:t>
            </a:r>
            <a:r>
              <a:rPr sz="11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Segurança</a:t>
            </a:r>
            <a:r>
              <a:rPr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no HMMD </a:t>
            </a:r>
            <a:r>
              <a:rPr sz="11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institucional</a:t>
            </a:r>
            <a:r>
              <a:rPr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visa garantir a excelência  dos  processos  assistenciais,  administrativos  e  de  apoio de   acordo   com   as   diretrizes   estratégicas,   disponibilidade   de recursos   e   legislação   aplicável,   </a:t>
            </a:r>
            <a:r>
              <a:rPr sz="11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alinhados</a:t>
            </a:r>
            <a:r>
              <a:rPr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pt-BR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ao Próposito, Aspiração, Valores,  Jeito de Ser rumo a Alta Confiabilidade.</a:t>
            </a:r>
          </a:p>
          <a:p>
            <a:endParaRPr lang="pt-BR" sz="11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Organizações de Alta Confiabilidade podem ser definidas como as que se distinguem por seu desempenho consistentemente livre de falhas, apesar de operar em contextos que são extremamente complexos, dinâmicos e interdependentes. Sendo assim, temos o compromisso com o aprendizado contínuo a partir de riscos e falhas identificadas.</a:t>
            </a:r>
          </a:p>
          <a:p>
            <a:endParaRPr lang="pt-BR" sz="11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sz="11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Objetivos</a:t>
            </a:r>
            <a:r>
              <a:rPr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pt-BR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sz="11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Definir</a:t>
            </a:r>
            <a:r>
              <a:rPr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as diretrizes, padrões e ações que norteiam as atividades do processo   de   melhoria   contínua   da   qualidade   e   segurança   do </a:t>
            </a:r>
            <a:r>
              <a:rPr sz="11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paciente</a:t>
            </a:r>
            <a:r>
              <a:rPr lang="pt-BR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;</a:t>
            </a:r>
            <a:endParaRPr sz="11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sz="11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Descrever</a:t>
            </a:r>
            <a:r>
              <a:rPr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 estratégia adotada pela instituição na mitigação de incidentes e </a:t>
            </a:r>
            <a:r>
              <a:rPr sz="11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eventos</a:t>
            </a:r>
            <a:r>
              <a:rPr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1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adversos</a:t>
            </a:r>
            <a:r>
              <a:rPr lang="pt-BR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evitáveis</a:t>
            </a:r>
            <a:r>
              <a:rPr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r>
              <a:rPr lang="pt-BR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sz="11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Disseminar</a:t>
            </a:r>
            <a:r>
              <a:rPr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sz="11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cultura</a:t>
            </a:r>
            <a:r>
              <a:rPr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 segurança visando a Alta Confiabilidade.</a:t>
            </a:r>
          </a:p>
          <a:p>
            <a:endParaRPr lang="pt-BR" sz="11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sz="11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32459" y="54620"/>
            <a:ext cx="4788535" cy="988694"/>
          </a:xfrm>
          <a:custGeom>
            <a:avLst/>
            <a:gdLst/>
            <a:ahLst/>
            <a:cxnLst/>
            <a:rect l="l" t="t" r="r" b="b"/>
            <a:pathLst>
              <a:path w="4788535" h="988694">
                <a:moveTo>
                  <a:pt x="4623450" y="0"/>
                </a:moveTo>
                <a:lnTo>
                  <a:pt x="165104" y="0"/>
                </a:lnTo>
                <a:lnTo>
                  <a:pt x="121289" y="5699"/>
                </a:lnTo>
                <a:lnTo>
                  <a:pt x="81914" y="22219"/>
                </a:lnTo>
                <a:lnTo>
                  <a:pt x="48255" y="48249"/>
                </a:lnTo>
                <a:lnTo>
                  <a:pt x="22229" y="81259"/>
                </a:lnTo>
                <a:lnTo>
                  <a:pt x="5714" y="120639"/>
                </a:lnTo>
                <a:lnTo>
                  <a:pt x="0" y="164439"/>
                </a:lnTo>
                <a:lnTo>
                  <a:pt x="0" y="824209"/>
                </a:lnTo>
                <a:lnTo>
                  <a:pt x="5714" y="868039"/>
                </a:lnTo>
                <a:lnTo>
                  <a:pt x="22229" y="907389"/>
                </a:lnTo>
                <a:lnTo>
                  <a:pt x="48255" y="940429"/>
                </a:lnTo>
                <a:lnTo>
                  <a:pt x="81914" y="966459"/>
                </a:lnTo>
                <a:lnTo>
                  <a:pt x="121289" y="982979"/>
                </a:lnTo>
                <a:lnTo>
                  <a:pt x="165104" y="988679"/>
                </a:lnTo>
                <a:lnTo>
                  <a:pt x="4623450" y="988679"/>
                </a:lnTo>
                <a:lnTo>
                  <a:pt x="4667249" y="982979"/>
                </a:lnTo>
                <a:lnTo>
                  <a:pt x="4706630" y="966459"/>
                </a:lnTo>
                <a:lnTo>
                  <a:pt x="4740279" y="940429"/>
                </a:lnTo>
                <a:lnTo>
                  <a:pt x="4765669" y="907389"/>
                </a:lnTo>
                <a:lnTo>
                  <a:pt x="4782830" y="868039"/>
                </a:lnTo>
                <a:lnTo>
                  <a:pt x="4788529" y="824209"/>
                </a:lnTo>
                <a:lnTo>
                  <a:pt x="4788529" y="164439"/>
                </a:lnTo>
                <a:lnTo>
                  <a:pt x="4782830" y="120639"/>
                </a:lnTo>
                <a:lnTo>
                  <a:pt x="4765669" y="81259"/>
                </a:lnTo>
                <a:lnTo>
                  <a:pt x="4740279" y="48249"/>
                </a:lnTo>
                <a:lnTo>
                  <a:pt x="4706630" y="22219"/>
                </a:lnTo>
                <a:lnTo>
                  <a:pt x="4667249" y="5699"/>
                </a:lnTo>
                <a:lnTo>
                  <a:pt x="4623450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310068" y="387833"/>
            <a:ext cx="3446145" cy="262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16635" marR="5080" indent="-1004569" algn="ctr">
              <a:lnSpc>
                <a:spcPct val="101000"/>
              </a:lnSpc>
            </a:pPr>
            <a:r>
              <a:rPr lang="pt-BR" b="1" spc="-25" dirty="0" smtClean="0">
                <a:latin typeface="Arial" pitchFamily="34" charset="0"/>
                <a:cs typeface="Arial" pitchFamily="34" charset="0"/>
              </a:rPr>
              <a:t>Qualidade e Segurança</a:t>
            </a:r>
            <a:endParaRPr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030589" y="495300"/>
            <a:ext cx="0" cy="5281295"/>
          </a:xfrm>
          <a:custGeom>
            <a:avLst/>
            <a:gdLst/>
            <a:ahLst/>
            <a:cxnLst/>
            <a:rect l="l" t="t" r="r" b="b"/>
            <a:pathLst>
              <a:path h="5281295">
                <a:moveTo>
                  <a:pt x="0" y="0"/>
                </a:moveTo>
                <a:lnTo>
                  <a:pt x="0" y="5281290"/>
                </a:lnTo>
              </a:path>
            </a:pathLst>
          </a:custGeom>
          <a:ln w="6095">
            <a:solidFill>
              <a:srgbClr val="6C1F7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896741" y="6468109"/>
            <a:ext cx="25146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35" dirty="0">
                <a:solidFill>
                  <a:srgbClr val="6E2E9E"/>
                </a:solidFill>
                <a:latin typeface="Calibri"/>
                <a:cs typeface="Calibri"/>
              </a:rPr>
              <a:t>10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10">
            <a:extLst>
              <a:ext uri="{FF2B5EF4-FFF2-40B4-BE49-F238E27FC236}">
                <a16:creationId xmlns:a16="http://schemas.microsoft.com/office/drawing/2014/main" xmlns="" id="{79EE760C-7219-44AD-8DDB-D74A014FB1DA}"/>
              </a:ext>
            </a:extLst>
          </p:cNvPr>
          <p:cNvSpPr/>
          <p:nvPr/>
        </p:nvSpPr>
        <p:spPr>
          <a:xfrm>
            <a:off x="6765600" y="54620"/>
            <a:ext cx="4788535" cy="988694"/>
          </a:xfrm>
          <a:custGeom>
            <a:avLst/>
            <a:gdLst/>
            <a:ahLst/>
            <a:cxnLst/>
            <a:rect l="l" t="t" r="r" b="b"/>
            <a:pathLst>
              <a:path w="4788535" h="988694">
                <a:moveTo>
                  <a:pt x="4623450" y="0"/>
                </a:moveTo>
                <a:lnTo>
                  <a:pt x="165104" y="0"/>
                </a:lnTo>
                <a:lnTo>
                  <a:pt x="121289" y="5699"/>
                </a:lnTo>
                <a:lnTo>
                  <a:pt x="81914" y="22219"/>
                </a:lnTo>
                <a:lnTo>
                  <a:pt x="48255" y="48249"/>
                </a:lnTo>
                <a:lnTo>
                  <a:pt x="22229" y="81259"/>
                </a:lnTo>
                <a:lnTo>
                  <a:pt x="5714" y="120639"/>
                </a:lnTo>
                <a:lnTo>
                  <a:pt x="0" y="164439"/>
                </a:lnTo>
                <a:lnTo>
                  <a:pt x="0" y="824209"/>
                </a:lnTo>
                <a:lnTo>
                  <a:pt x="5714" y="868039"/>
                </a:lnTo>
                <a:lnTo>
                  <a:pt x="22229" y="907389"/>
                </a:lnTo>
                <a:lnTo>
                  <a:pt x="48255" y="940429"/>
                </a:lnTo>
                <a:lnTo>
                  <a:pt x="81914" y="966459"/>
                </a:lnTo>
                <a:lnTo>
                  <a:pt x="121289" y="982979"/>
                </a:lnTo>
                <a:lnTo>
                  <a:pt x="165104" y="988679"/>
                </a:lnTo>
                <a:lnTo>
                  <a:pt x="4623450" y="988679"/>
                </a:lnTo>
                <a:lnTo>
                  <a:pt x="4667249" y="982979"/>
                </a:lnTo>
                <a:lnTo>
                  <a:pt x="4706630" y="966459"/>
                </a:lnTo>
                <a:lnTo>
                  <a:pt x="4740279" y="940429"/>
                </a:lnTo>
                <a:lnTo>
                  <a:pt x="4765669" y="907389"/>
                </a:lnTo>
                <a:lnTo>
                  <a:pt x="4782830" y="868039"/>
                </a:lnTo>
                <a:lnTo>
                  <a:pt x="4788529" y="824209"/>
                </a:lnTo>
                <a:lnTo>
                  <a:pt x="4788529" y="164439"/>
                </a:lnTo>
                <a:lnTo>
                  <a:pt x="4782830" y="120639"/>
                </a:lnTo>
                <a:lnTo>
                  <a:pt x="4765669" y="81259"/>
                </a:lnTo>
                <a:lnTo>
                  <a:pt x="4740279" y="48249"/>
                </a:lnTo>
                <a:lnTo>
                  <a:pt x="4706630" y="22219"/>
                </a:lnTo>
                <a:lnTo>
                  <a:pt x="4667249" y="5699"/>
                </a:lnTo>
                <a:lnTo>
                  <a:pt x="4623450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1">
            <a:extLst>
              <a:ext uri="{FF2B5EF4-FFF2-40B4-BE49-F238E27FC236}">
                <a16:creationId xmlns:a16="http://schemas.microsoft.com/office/drawing/2014/main" xmlns="" id="{CEBBC13D-83F6-4743-9768-FFDD4F503211}"/>
              </a:ext>
            </a:extLst>
          </p:cNvPr>
          <p:cNvSpPr txBox="1"/>
          <p:nvPr/>
        </p:nvSpPr>
        <p:spPr>
          <a:xfrm>
            <a:off x="6772806" y="387833"/>
            <a:ext cx="4788535" cy="262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16635" marR="5080" indent="-1004569" algn="ctr">
              <a:lnSpc>
                <a:spcPct val="101000"/>
              </a:lnSpc>
            </a:pPr>
            <a:r>
              <a:rPr lang="pt-BR" b="1" spc="-20" dirty="0">
                <a:latin typeface="Arial"/>
                <a:cs typeface="Arial"/>
              </a:rPr>
              <a:t>Certificações e Reconhecimentos  </a:t>
            </a:r>
            <a:endParaRPr dirty="0">
              <a:latin typeface="Arial"/>
              <a:cs typeface="Arial"/>
            </a:endParaRPr>
          </a:p>
        </p:txBody>
      </p:sp>
      <p:sp>
        <p:nvSpPr>
          <p:cNvPr id="19" name="object 4">
            <a:extLst>
              <a:ext uri="{FF2B5EF4-FFF2-40B4-BE49-F238E27FC236}">
                <a16:creationId xmlns:a16="http://schemas.microsoft.com/office/drawing/2014/main" xmlns="" id="{BE8D9822-D892-4463-89FD-D8DB341595B5}"/>
              </a:ext>
            </a:extLst>
          </p:cNvPr>
          <p:cNvSpPr txBox="1"/>
          <p:nvPr/>
        </p:nvSpPr>
        <p:spPr>
          <a:xfrm>
            <a:off x="6742547" y="4293096"/>
            <a:ext cx="4646930" cy="5198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de-DE"/>
            </a:defPPr>
            <a:lvl1pPr marL="13970" marR="5080" algn="just">
              <a:lnSpc>
                <a:spcPct val="150300"/>
              </a:lnSpc>
              <a:defRPr sz="1200" spc="-10">
                <a:solidFill>
                  <a:srgbClr val="1F4E79"/>
                </a:solidFill>
                <a:latin typeface="Arial"/>
                <a:cs typeface="Arial"/>
              </a:defRPr>
            </a:lvl1pPr>
          </a:lstStyle>
          <a:p>
            <a:endParaRPr lang="pt-BR" dirty="0"/>
          </a:p>
          <a:p>
            <a:endParaRPr dirty="0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xmlns="" id="{BDCE489C-E48D-4E69-88D6-6DBE62292834}"/>
              </a:ext>
            </a:extLst>
          </p:cNvPr>
          <p:cNvSpPr/>
          <p:nvPr/>
        </p:nvSpPr>
        <p:spPr>
          <a:xfrm>
            <a:off x="6161412" y="3778416"/>
            <a:ext cx="5951984" cy="2983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970" marR="5080" lvl="1" indent="-285750" algn="just">
              <a:lnSpc>
                <a:spcPct val="150300"/>
              </a:lnSpc>
              <a:buFont typeface="Wingdings" panose="05000000000000000000" pitchFamily="2" charset="2"/>
              <a:buChar char="Ø"/>
            </a:pPr>
            <a:r>
              <a:rPr lang="pt-BR" sz="1150" spc="-10" dirty="0">
                <a:cs typeface="Arial"/>
              </a:rPr>
              <a:t>ONA (Organização Nacional de Acreditação):  é responsável pelo desenvolvimento e gestão dos padrões brasileiros de </a:t>
            </a:r>
            <a:r>
              <a:rPr lang="pt-BR" sz="1100" spc="-10" dirty="0">
                <a:latin typeface="Arial" pitchFamily="34" charset="0"/>
                <a:cs typeface="Arial" pitchFamily="34" charset="0"/>
              </a:rPr>
              <a:t>qualidade</a:t>
            </a:r>
            <a:r>
              <a:rPr lang="pt-BR" sz="1150" spc="-10" dirty="0">
                <a:cs typeface="Arial"/>
              </a:rPr>
              <a:t> e segurança em saúde. </a:t>
            </a:r>
          </a:p>
          <a:p>
            <a:pPr marL="13970" marR="5080" lvl="1" indent="-285750" algn="just">
              <a:lnSpc>
                <a:spcPct val="150300"/>
              </a:lnSpc>
              <a:buFont typeface="Wingdings" panose="05000000000000000000" pitchFamily="2" charset="2"/>
              <a:buChar char="Ø"/>
            </a:pPr>
            <a:r>
              <a:rPr lang="pt-BR" sz="1150" spc="-10" dirty="0">
                <a:cs typeface="Arial"/>
              </a:rPr>
              <a:t>Ranking America Economia: é uma revista que realiza pesquisas e rankings. Ao longo dos anos o HMMD foi destaque entre hospitais públicos participantes.</a:t>
            </a:r>
          </a:p>
          <a:p>
            <a:pPr marL="13970" marR="5080" lvl="1" indent="-285750" algn="just">
              <a:lnSpc>
                <a:spcPct val="150300"/>
              </a:lnSpc>
              <a:buFont typeface="Wingdings" panose="05000000000000000000" pitchFamily="2" charset="2"/>
              <a:buChar char="Ø"/>
            </a:pPr>
            <a:r>
              <a:rPr lang="pt-BR" sz="1150" spc="-10" dirty="0">
                <a:cs typeface="Arial"/>
              </a:rPr>
              <a:t>Oscar de Segurança: Prêmio anual do Hospital Israelita Albert Einstein para reconhecer suas unidades com os destaques em Segurança do Paciente e Colaborador. </a:t>
            </a:r>
          </a:p>
          <a:p>
            <a:pPr marL="13970" marR="5080" lvl="1" indent="-285750" algn="just">
              <a:lnSpc>
                <a:spcPct val="150300"/>
              </a:lnSpc>
              <a:buFont typeface="Wingdings" panose="05000000000000000000" pitchFamily="2" charset="2"/>
              <a:buChar char="Ø"/>
            </a:pPr>
            <a:r>
              <a:rPr lang="pt-BR" sz="1150" spc="-10" dirty="0">
                <a:cs typeface="Arial"/>
              </a:rPr>
              <a:t>Prêmio Melhores Hospitais Públicos: Iniciativa do Instituto Brasileiro das Organizações Sociais de Saúde, em parceria com a OPAS, reconheceu as instituições do SUS mais eficientes, bem avaliadas por usuários.</a:t>
            </a:r>
          </a:p>
          <a:p>
            <a:pPr marL="13970" marR="5080" lvl="1" indent="-285750" algn="just">
              <a:lnSpc>
                <a:spcPct val="150300"/>
              </a:lnSpc>
              <a:buFont typeface="Wingdings" panose="05000000000000000000" pitchFamily="2" charset="2"/>
              <a:buChar char="Ø"/>
            </a:pPr>
            <a:r>
              <a:rPr lang="pt-BR" sz="1150" spc="-10" dirty="0">
                <a:cs typeface="Arial"/>
              </a:rPr>
              <a:t>Selo Hospital Amigo do Idoso: é uma iniciativa da Secretaria de São Paulo, que tem como objetivo incentivar e apoiar a qualificação </a:t>
            </a:r>
            <a:r>
              <a:rPr lang="pt-BR" sz="1150" spc="-10" dirty="0" err="1">
                <a:cs typeface="Arial"/>
              </a:rPr>
              <a:t>geronto-geriátrica</a:t>
            </a:r>
            <a:r>
              <a:rPr lang="pt-BR" sz="1150" spc="-10" dirty="0">
                <a:cs typeface="Arial"/>
              </a:rPr>
              <a:t>.</a:t>
            </a:r>
            <a:endParaRPr lang="pt-BR" sz="1150" dirty="0"/>
          </a:p>
        </p:txBody>
      </p:sp>
    </p:spTree>
    <p:extLst>
      <p:ext uri="{BB962C8B-B14F-4D97-AF65-F5344CB8AC3E}">
        <p14:creationId xmlns:p14="http://schemas.microsoft.com/office/powerpoint/2010/main" xmlns="" val="163791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E6DE54AD-107A-4068-BDFA-52A20B17E97F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BAC24FCC-1658-450F-B9FC-A69262545870}"/>
              </a:ext>
            </a:extLst>
          </p:cNvPr>
          <p:cNvSpPr/>
          <p:nvPr/>
        </p:nvSpPr>
        <p:spPr>
          <a:xfrm>
            <a:off x="6096000" y="0"/>
            <a:ext cx="60721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CFA9301E-86C9-4D21-9D8D-A9C498A96070}"/>
              </a:ext>
            </a:extLst>
          </p:cNvPr>
          <p:cNvSpPr txBox="1"/>
          <p:nvPr/>
        </p:nvSpPr>
        <p:spPr>
          <a:xfrm>
            <a:off x="60836" y="420128"/>
            <a:ext cx="55311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Metas Internacionais de Segurança do Paciente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E87B3A18-A9CF-436B-BD13-8896F0330FF1}"/>
              </a:ext>
            </a:extLst>
          </p:cNvPr>
          <p:cNvSpPr txBox="1"/>
          <p:nvPr/>
        </p:nvSpPr>
        <p:spPr>
          <a:xfrm>
            <a:off x="238084" y="1785926"/>
            <a:ext cx="51845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padrões internacionais de qualidade têm por objetivo promover melhorias específicas e ações que garantam a segurança do paciente na   prestação   do   cuidado, destacando   as   áreas   problemáticas   da assistência  à  saúde  apresentando  soluções  consensuais  para  esses problemas.   </a:t>
            </a:r>
            <a:endParaRPr lang="pt-BR" dirty="0"/>
          </a:p>
        </p:txBody>
      </p:sp>
      <p:sp>
        <p:nvSpPr>
          <p:cNvPr id="17" name="Hexágono 16">
            <a:extLst>
              <a:ext uri="{FF2B5EF4-FFF2-40B4-BE49-F238E27FC236}">
                <a16:creationId xmlns:a16="http://schemas.microsoft.com/office/drawing/2014/main" xmlns="" id="{F83A708B-D6B5-4F62-975E-F274A310C731}"/>
              </a:ext>
            </a:extLst>
          </p:cNvPr>
          <p:cNvSpPr/>
          <p:nvPr/>
        </p:nvSpPr>
        <p:spPr>
          <a:xfrm>
            <a:off x="166646" y="3571876"/>
            <a:ext cx="1097762" cy="936104"/>
          </a:xfrm>
          <a:prstGeom prst="hexagon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xmlns="" id="{8C8193F0-A9F3-4B3D-B751-4FAFFC624E18}"/>
              </a:ext>
            </a:extLst>
          </p:cNvPr>
          <p:cNvSpPr txBox="1"/>
          <p:nvPr/>
        </p:nvSpPr>
        <p:spPr>
          <a:xfrm>
            <a:off x="1309654" y="3429000"/>
            <a:ext cx="3960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– Identificar corretamente o paciente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xmlns="" id="{96597F2C-FD04-4858-AB57-B10D2C6E41F1}"/>
              </a:ext>
            </a:extLst>
          </p:cNvPr>
          <p:cNvSpPr txBox="1"/>
          <p:nvPr/>
        </p:nvSpPr>
        <p:spPr>
          <a:xfrm>
            <a:off x="1309654" y="3929066"/>
            <a:ext cx="47077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Identificar os paciente corretamente, é um dos primeiros passos para uma assistência segura, garantindo que ele faça os exames, os preparos e receba as medicações e cuidados que a ele foi destinado. Deve ser feito a checagem da pulseira, pedindo para que paciente informe o nome completo, data de nascimento e nome da mãe, antes da colocação da pulseira. Antes de qualquer procedimento o profissional deve conferir o nome completo e número do prontuário.</a:t>
            </a:r>
          </a:p>
          <a:p>
            <a:pPr algn="just"/>
            <a:endParaRPr lang="pt-BR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Confira os dados da sua pulseira de identificação!      </a:t>
            </a:r>
          </a:p>
        </p:txBody>
      </p:sp>
      <p:sp>
        <p:nvSpPr>
          <p:cNvPr id="20" name="Hexágono 19">
            <a:extLst>
              <a:ext uri="{FF2B5EF4-FFF2-40B4-BE49-F238E27FC236}">
                <a16:creationId xmlns:a16="http://schemas.microsoft.com/office/drawing/2014/main" xmlns="" id="{62AECBE2-C07E-4180-B888-EEF64B3C33AD}"/>
              </a:ext>
            </a:extLst>
          </p:cNvPr>
          <p:cNvSpPr/>
          <p:nvPr/>
        </p:nvSpPr>
        <p:spPr>
          <a:xfrm>
            <a:off x="6156836" y="405351"/>
            <a:ext cx="1097762" cy="936104"/>
          </a:xfrm>
          <a:prstGeom prst="hexagon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xmlns="" id="{37B88CEB-5806-4B42-86BA-66E932EAABAE}"/>
              </a:ext>
            </a:extLst>
          </p:cNvPr>
          <p:cNvSpPr txBox="1"/>
          <p:nvPr/>
        </p:nvSpPr>
        <p:spPr>
          <a:xfrm>
            <a:off x="7315434" y="405351"/>
            <a:ext cx="4214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– Melhorar a eficácia da comunicação</a:t>
            </a:r>
          </a:p>
          <a:p>
            <a:endParaRPr lang="pt-BR" sz="16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xmlns="" id="{ACA1DFFE-F655-400C-A170-E726A0735482}"/>
              </a:ext>
            </a:extLst>
          </p:cNvPr>
          <p:cNvSpPr txBox="1"/>
          <p:nvPr/>
        </p:nvSpPr>
        <p:spPr>
          <a:xfrm>
            <a:off x="7171311" y="789460"/>
            <a:ext cx="47077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Comunicação é uma determinante importante da qualidade na prestação de cuidados, pois os processos de informação e comunicação em saúde, têm importância crítica e estratégica; podem influenciar diretamente a segurança do paciente. Essa comunicação se dá por meio da passagem de plantão entre  equipes, nas transferências internas e externas, na ordem verbal  em situações de emergência, na divulgação dos resultados críticos de exames, além dos registros no prontuário.     </a:t>
            </a:r>
          </a:p>
          <a:p>
            <a:pPr algn="just"/>
            <a:endParaRPr lang="pt-BR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Seja participativo no seu plano terapêutico! Pergunte se tiver dúvida!    </a:t>
            </a:r>
          </a:p>
        </p:txBody>
      </p:sp>
      <p:sp>
        <p:nvSpPr>
          <p:cNvPr id="26" name="Hexágono 25">
            <a:extLst>
              <a:ext uri="{FF2B5EF4-FFF2-40B4-BE49-F238E27FC236}">
                <a16:creationId xmlns:a16="http://schemas.microsoft.com/office/drawing/2014/main" xmlns="" id="{397B36E6-80B5-418A-A214-4D094F68E44C}"/>
              </a:ext>
            </a:extLst>
          </p:cNvPr>
          <p:cNvSpPr/>
          <p:nvPr/>
        </p:nvSpPr>
        <p:spPr>
          <a:xfrm>
            <a:off x="6217672" y="3047965"/>
            <a:ext cx="1097762" cy="936104"/>
          </a:xfrm>
          <a:prstGeom prst="hexagon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xmlns="" id="{9B204F4B-B1BE-4870-B5D1-C6292993AC7D}"/>
              </a:ext>
            </a:extLst>
          </p:cNvPr>
          <p:cNvSpPr txBox="1"/>
          <p:nvPr/>
        </p:nvSpPr>
        <p:spPr>
          <a:xfrm>
            <a:off x="7336246" y="3125971"/>
            <a:ext cx="4772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– Melhorar a segurança na prescrição, no uso e administração dos medicamentos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xmlns="" id="{A97AADA6-6B5C-475A-B163-BE874ED5E516}"/>
              </a:ext>
            </a:extLst>
          </p:cNvPr>
          <p:cNvSpPr txBox="1"/>
          <p:nvPr/>
        </p:nvSpPr>
        <p:spPr>
          <a:xfrm>
            <a:off x="7123790" y="3787575"/>
            <a:ext cx="489079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5080" algn="just"/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ambiente hospitalar, medicamentos com identificação de ALTO RISCO podem causar danos MAIS graves ou até mesmo FATAIS em decorrência de  falhas  no  processo. O processo de segurança  para  medicamentos de ALTO RISCO deve ser aplicado em toda cadeia de medicamentos desde a prescrição médica até a checagem após administração. Devem ser armazenados de forma segura e em local  apropriado. Nossa instituição dispõe de alertas em suas prescrições  médicas, com etiquetas afixadas para sinalizar tais medicamentos.</a:t>
            </a:r>
          </a:p>
          <a:p>
            <a:pPr marL="12700" marR="5080" algn="just"/>
            <a:endParaRPr lang="pt-BR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 algn="just"/>
            <a:r>
              <a:rPr lang="pt-BR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Sempre pergunte ao profissional de saúde qual e para que serve a medicação que está recebendo.</a:t>
            </a:r>
            <a:endParaRPr lang="pt-B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802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E6DE54AD-107A-4068-BDFA-52A20B17E97F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BAC24FCC-1658-450F-B9FC-A69262545870}"/>
              </a:ext>
            </a:extLst>
          </p:cNvPr>
          <p:cNvSpPr/>
          <p:nvPr/>
        </p:nvSpPr>
        <p:spPr>
          <a:xfrm>
            <a:off x="6096000" y="0"/>
            <a:ext cx="60721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Hexágono 16">
            <a:extLst>
              <a:ext uri="{FF2B5EF4-FFF2-40B4-BE49-F238E27FC236}">
                <a16:creationId xmlns:a16="http://schemas.microsoft.com/office/drawing/2014/main" xmlns="" id="{F83A708B-D6B5-4F62-975E-F274A310C731}"/>
              </a:ext>
            </a:extLst>
          </p:cNvPr>
          <p:cNvSpPr/>
          <p:nvPr/>
        </p:nvSpPr>
        <p:spPr>
          <a:xfrm>
            <a:off x="129422" y="414844"/>
            <a:ext cx="1097762" cy="936104"/>
          </a:xfrm>
          <a:prstGeom prst="hexagon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xmlns="" id="{8C8193F0-A9F3-4B3D-B751-4FAFFC624E18}"/>
              </a:ext>
            </a:extLst>
          </p:cNvPr>
          <p:cNvSpPr txBox="1"/>
          <p:nvPr/>
        </p:nvSpPr>
        <p:spPr>
          <a:xfrm>
            <a:off x="1233108" y="351835"/>
            <a:ext cx="48356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– Assegurar cirurgias em local de intervenção correto, procedimento e paciente correto</a:t>
            </a:r>
          </a:p>
          <a:p>
            <a:endParaRPr lang="pt-BR" sz="16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xmlns="" id="{96597F2C-FD04-4858-AB57-B10D2C6E41F1}"/>
              </a:ext>
            </a:extLst>
          </p:cNvPr>
          <p:cNvSpPr txBox="1"/>
          <p:nvPr/>
        </p:nvSpPr>
        <p:spPr>
          <a:xfrm>
            <a:off x="1158772" y="1095303"/>
            <a:ext cx="47077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5080" algn="just"/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Assegurar cirurgias com local de intervenção correto, procedimento correto e paciente correto. Para evitar erros ocasionados por falhas de comunicação e/ou interpretação  errada  de prontuário. </a:t>
            </a:r>
          </a:p>
          <a:p>
            <a:pPr marL="12700" marR="5080" algn="just"/>
            <a:endParaRPr lang="pt-BR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 algn="just"/>
            <a:r>
              <a:rPr lang="pt-BR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for submetido ao um procedimento cirúrgico, confira junto ao médico lado ou local que será operado!</a:t>
            </a:r>
          </a:p>
        </p:txBody>
      </p:sp>
      <p:sp>
        <p:nvSpPr>
          <p:cNvPr id="20" name="Hexágono 19">
            <a:extLst>
              <a:ext uri="{FF2B5EF4-FFF2-40B4-BE49-F238E27FC236}">
                <a16:creationId xmlns:a16="http://schemas.microsoft.com/office/drawing/2014/main" xmlns="" id="{62AECBE2-C07E-4180-B888-EEF64B3C33AD}"/>
              </a:ext>
            </a:extLst>
          </p:cNvPr>
          <p:cNvSpPr/>
          <p:nvPr/>
        </p:nvSpPr>
        <p:spPr>
          <a:xfrm>
            <a:off x="72144" y="2433555"/>
            <a:ext cx="1097762" cy="936104"/>
          </a:xfrm>
          <a:prstGeom prst="hexagon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xmlns="" id="{37B88CEB-5806-4B42-86BA-66E932EAABAE}"/>
              </a:ext>
            </a:extLst>
          </p:cNvPr>
          <p:cNvSpPr txBox="1"/>
          <p:nvPr/>
        </p:nvSpPr>
        <p:spPr>
          <a:xfrm>
            <a:off x="1200411" y="2500455"/>
            <a:ext cx="486096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– Reduzir o risco de infecções associadas a cuidados de saúde 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xmlns="" id="{ACA1DFFE-F655-400C-A170-E726A0735482}"/>
              </a:ext>
            </a:extLst>
          </p:cNvPr>
          <p:cNvSpPr txBox="1"/>
          <p:nvPr/>
        </p:nvSpPr>
        <p:spPr>
          <a:xfrm>
            <a:off x="1165783" y="2946483"/>
            <a:ext cx="4707704" cy="1779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algn="just">
              <a:spcBef>
                <a:spcPts val="409"/>
              </a:spcBef>
            </a:pPr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Reduzir o índice de infecções associadas aos cuidados de saúde. A higiene das mãos é a medida mais simples e eficaz na redução  do risco de disseminação de microrganismos e infecções. Deve   ser realizada a higienização das mãos ao entrar e sair do leito e  antes da realização de qualquer procedimento, após tossir ou espirrar.</a:t>
            </a:r>
          </a:p>
          <a:p>
            <a:pPr marL="12700" algn="just">
              <a:spcBef>
                <a:spcPts val="409"/>
              </a:spcBef>
            </a:pPr>
            <a:endParaRPr lang="pt-BR" sz="7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just">
              <a:spcBef>
                <a:spcPts val="409"/>
              </a:spcBef>
            </a:pPr>
            <a:r>
              <a:rPr lang="pt-BR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Verifique se o profissional que irá prestar assistência a você higienizou as mãos!</a:t>
            </a:r>
          </a:p>
        </p:txBody>
      </p:sp>
      <p:sp>
        <p:nvSpPr>
          <p:cNvPr id="26" name="Hexágono 25">
            <a:extLst>
              <a:ext uri="{FF2B5EF4-FFF2-40B4-BE49-F238E27FC236}">
                <a16:creationId xmlns:a16="http://schemas.microsoft.com/office/drawing/2014/main" xmlns="" id="{397B36E6-80B5-418A-A214-4D094F68E44C}"/>
              </a:ext>
            </a:extLst>
          </p:cNvPr>
          <p:cNvSpPr/>
          <p:nvPr/>
        </p:nvSpPr>
        <p:spPr>
          <a:xfrm>
            <a:off x="108111" y="4630346"/>
            <a:ext cx="1097762" cy="936104"/>
          </a:xfrm>
          <a:prstGeom prst="hexagon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xmlns="" id="{9B204F4B-B1BE-4870-B5D1-C6292993AC7D}"/>
              </a:ext>
            </a:extLst>
          </p:cNvPr>
          <p:cNvSpPr txBox="1"/>
          <p:nvPr/>
        </p:nvSpPr>
        <p:spPr>
          <a:xfrm>
            <a:off x="1251761" y="4651403"/>
            <a:ext cx="4772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– </a:t>
            </a:r>
            <a:r>
              <a:rPr lang="pt-BR" sz="1600" b="1" spc="-10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R</a:t>
            </a:r>
            <a:r>
              <a:rPr lang="pt-BR" sz="1600" b="1" spc="-5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e</a:t>
            </a:r>
            <a:r>
              <a:rPr lang="pt-BR" sz="1600" b="1" spc="-10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du</a:t>
            </a:r>
            <a:r>
              <a:rPr lang="pt-BR" sz="1600" b="1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zir</a:t>
            </a:r>
            <a:r>
              <a:rPr lang="pt-BR" sz="1600" b="1" spc="4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pt-BR" sz="1600" b="1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o</a:t>
            </a:r>
            <a:r>
              <a:rPr lang="pt-BR" sz="1600" b="1" spc="15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pt-BR" sz="1600" b="1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ri</a:t>
            </a:r>
            <a:r>
              <a:rPr lang="pt-BR" sz="1600" b="1" spc="-5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sc</a:t>
            </a:r>
            <a:r>
              <a:rPr lang="pt-BR" sz="1600" b="1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o</a:t>
            </a:r>
            <a:r>
              <a:rPr lang="pt-BR" sz="1600" b="1" spc="5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pt-BR" sz="1600" b="1" spc="-10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d</a:t>
            </a:r>
            <a:r>
              <a:rPr lang="pt-BR" sz="1600" b="1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e</a:t>
            </a:r>
            <a:r>
              <a:rPr lang="pt-BR" sz="1600" b="1" spc="2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pt-BR" sz="1600" b="1" spc="-10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d</a:t>
            </a:r>
            <a:r>
              <a:rPr lang="pt-BR" sz="1600" b="1" spc="-5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a</a:t>
            </a:r>
            <a:r>
              <a:rPr lang="pt-BR" sz="1600" b="1" spc="-10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no</a:t>
            </a:r>
            <a:r>
              <a:rPr lang="pt-BR" sz="1600" b="1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s</a:t>
            </a:r>
            <a:r>
              <a:rPr lang="pt-BR" sz="1600" b="1" spc="2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pt-BR" sz="1600" b="1" spc="-5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a</a:t>
            </a:r>
            <a:r>
              <a:rPr lang="pt-BR" sz="1600" b="1" spc="-10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o</a:t>
            </a:r>
            <a:r>
              <a:rPr lang="pt-BR" sz="1600" b="1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s</a:t>
            </a:r>
            <a:r>
              <a:rPr lang="pt-BR" sz="1600" b="1" spc="3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pt-BR" sz="1600" b="1" spc="-10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p</a:t>
            </a:r>
            <a:r>
              <a:rPr lang="pt-BR" sz="1600" b="1" spc="-5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ac</a:t>
            </a:r>
            <a:r>
              <a:rPr lang="pt-BR" sz="1600" b="1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i</a:t>
            </a:r>
            <a:r>
              <a:rPr lang="pt-BR" sz="1600" b="1" spc="-5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e</a:t>
            </a:r>
            <a:r>
              <a:rPr lang="pt-BR" sz="1600" b="1" spc="-10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n</a:t>
            </a:r>
            <a:r>
              <a:rPr lang="pt-BR" sz="1600" b="1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tes</a:t>
            </a:r>
            <a:r>
              <a:rPr lang="pt-BR" sz="1600" b="1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pt-BR" sz="1600" b="1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r</a:t>
            </a:r>
            <a:r>
              <a:rPr lang="pt-BR" sz="1600" b="1" spc="-5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es</a:t>
            </a:r>
            <a:r>
              <a:rPr lang="pt-BR" sz="1600" b="1" spc="-10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u</a:t>
            </a:r>
            <a:r>
              <a:rPr lang="pt-BR" sz="1600" b="1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lta</a:t>
            </a:r>
            <a:r>
              <a:rPr lang="pt-BR" sz="1600" b="1" spc="-10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n</a:t>
            </a:r>
            <a:r>
              <a:rPr lang="pt-BR" sz="1600" b="1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t</a:t>
            </a:r>
            <a:r>
              <a:rPr lang="pt-BR" sz="1600" b="1" spc="-15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e</a:t>
            </a:r>
            <a:r>
              <a:rPr lang="pt-BR" sz="1600" b="1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s</a:t>
            </a:r>
            <a:r>
              <a:rPr lang="pt-BR" sz="1600" b="1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pt-BR" sz="1600" b="1" spc="-10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d</a:t>
            </a:r>
            <a:r>
              <a:rPr lang="pt-BR" sz="1600" b="1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e</a:t>
            </a:r>
            <a:r>
              <a:rPr lang="pt-BR" sz="1600" b="1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pt-BR" sz="1600" b="1" spc="-20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qu</a:t>
            </a:r>
            <a:r>
              <a:rPr lang="pt-BR" sz="1600" b="1" spc="-15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e</a:t>
            </a:r>
            <a:r>
              <a:rPr lang="pt-BR" sz="1600" b="1" spc="-20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d</a:t>
            </a:r>
            <a:r>
              <a:rPr lang="pt-BR" sz="1600" b="1" spc="-15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a</a:t>
            </a:r>
            <a:r>
              <a:rPr lang="pt-BR" sz="1600" b="1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s e lesão por pressão</a:t>
            </a:r>
            <a:endParaRPr lang="pt-BR" sz="1600" dirty="0">
              <a:solidFill>
                <a:schemeClr val="accent6">
                  <a:lumMod val="75000"/>
                </a:schemeClr>
              </a:solidFill>
              <a:latin typeface="Arial"/>
              <a:cs typeface="Arial"/>
            </a:endParaRPr>
          </a:p>
          <a:p>
            <a:endParaRPr lang="pt-BR" sz="1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xmlns="" id="{A97AADA6-6B5C-475A-B163-BE874ED5E516}"/>
              </a:ext>
            </a:extLst>
          </p:cNvPr>
          <p:cNvSpPr txBox="1"/>
          <p:nvPr/>
        </p:nvSpPr>
        <p:spPr>
          <a:xfrm>
            <a:off x="1205316" y="5192642"/>
            <a:ext cx="4570992" cy="1728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algn="just">
              <a:spcBef>
                <a:spcPts val="409"/>
              </a:spcBef>
            </a:pPr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Meta 06 está associada a queda e a lesão por pressão que são eventos relacionados a assistência hospitalar com elevado risco ao indivíduo. Os protocolos de prevenção de quedas e lesão, inclui a identificação de pacientes com risco, devido a condições clínicas ou medicamentos prescritos para adoção de medidas preventivas precoce. </a:t>
            </a:r>
          </a:p>
          <a:p>
            <a:pPr marL="12700" algn="just">
              <a:spcBef>
                <a:spcPts val="409"/>
              </a:spcBef>
            </a:pPr>
            <a:endParaRPr lang="pt-BR" sz="5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 algn="just">
              <a:spcBef>
                <a:spcPts val="10"/>
              </a:spcBef>
            </a:pPr>
            <a:r>
              <a:rPr lang="pt-BR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Siga as orientações para prevenção de quedas e lesão por pressão!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17574C25-A46E-4650-8FBD-59C8EAEC04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1884" y="642918"/>
            <a:ext cx="3878568" cy="532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1637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E6DE54AD-107A-4068-BDFA-52A20B17E97F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BAC24FCC-1658-450F-B9FC-A69262545870}"/>
              </a:ext>
            </a:extLst>
          </p:cNvPr>
          <p:cNvSpPr/>
          <p:nvPr/>
        </p:nvSpPr>
        <p:spPr>
          <a:xfrm>
            <a:off x="6096000" y="0"/>
            <a:ext cx="60721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9E1C2750-F24D-4DD9-9B54-AE36919B4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274" y="1714488"/>
            <a:ext cx="4605448" cy="30718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512B9437-285D-45DA-9C51-26AE214B81A1}"/>
              </a:ext>
            </a:extLst>
          </p:cNvPr>
          <p:cNvSpPr/>
          <p:nvPr/>
        </p:nvSpPr>
        <p:spPr>
          <a:xfrm>
            <a:off x="6024562" y="357166"/>
            <a:ext cx="55805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Higiene </a:t>
            </a:r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das</a:t>
            </a: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Mãos</a:t>
            </a:r>
            <a:endParaRPr lang="pt-BR" sz="2000" dirty="0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xmlns="" id="{BA50C023-D17C-4B97-A0E1-EF9910ACCD31}"/>
              </a:ext>
            </a:extLst>
          </p:cNvPr>
          <p:cNvSpPr txBox="1"/>
          <p:nvPr/>
        </p:nvSpPr>
        <p:spPr>
          <a:xfrm>
            <a:off x="5667372" y="1142984"/>
            <a:ext cx="6253827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algn="just">
              <a:spcBef>
                <a:spcPts val="409"/>
              </a:spcBef>
            </a:pPr>
            <a:r>
              <a:rPr lang="pt-BR" sz="1200" dirty="0">
                <a:latin typeface="Arial" pitchFamily="34" charset="0"/>
                <a:cs typeface="Arial" pitchFamily="34" charset="0"/>
              </a:rPr>
              <a:t>A higiene das mãos de acompanhantes e visitantes também é fundamental para a prevenção de infecções em nosso hospital. Ela pode ser realizada com </a:t>
            </a:r>
            <a:r>
              <a:rPr lang="pt-BR" sz="1200" b="1" dirty="0">
                <a:latin typeface="Arial" pitchFamily="34" charset="0"/>
                <a:cs typeface="Arial" pitchFamily="34" charset="0"/>
              </a:rPr>
              <a:t>água e sabão </a:t>
            </a:r>
            <a:r>
              <a:rPr lang="pt-BR" sz="1200" dirty="0">
                <a:latin typeface="Arial" pitchFamily="34" charset="0"/>
                <a:cs typeface="Arial" pitchFamily="34" charset="0"/>
              </a:rPr>
              <a:t>ou com </a:t>
            </a:r>
            <a:r>
              <a:rPr lang="pt-BR" sz="1200" b="1" dirty="0">
                <a:latin typeface="Arial" pitchFamily="34" charset="0"/>
                <a:cs typeface="Arial" pitchFamily="34" charset="0"/>
              </a:rPr>
              <a:t>álcool gel</a:t>
            </a:r>
            <a:r>
              <a:rPr lang="pt-BR" sz="1200" dirty="0">
                <a:latin typeface="Arial" pitchFamily="34" charset="0"/>
                <a:cs typeface="Arial" pitchFamily="34" charset="0"/>
              </a:rPr>
              <a:t>; damos preferência ao álcool gel pela sua praticidade, porém recomendamos a </a:t>
            </a:r>
            <a:r>
              <a:rPr lang="pt-BR" sz="1200" b="1" dirty="0">
                <a:latin typeface="Arial" pitchFamily="34" charset="0"/>
                <a:cs typeface="Arial" pitchFamily="34" charset="0"/>
              </a:rPr>
              <a:t>higiene de mãos com água e sabão </a:t>
            </a:r>
            <a:r>
              <a:rPr lang="pt-BR" sz="1200" dirty="0">
                <a:latin typeface="Arial" pitchFamily="34" charset="0"/>
                <a:cs typeface="Arial" pitchFamily="34" charset="0"/>
              </a:rPr>
              <a:t>nas seguintes situações: </a:t>
            </a:r>
          </a:p>
          <a:p>
            <a:pPr marL="184150" indent="-171450" algn="just">
              <a:spcBef>
                <a:spcPts val="409"/>
              </a:spcBef>
              <a:buFontTx/>
              <a:buChar char="-"/>
            </a:pPr>
            <a:r>
              <a:rPr lang="pt-BR" sz="1200" dirty="0">
                <a:latin typeface="Arial" pitchFamily="34" charset="0"/>
                <a:cs typeface="Arial" pitchFamily="34" charset="0"/>
              </a:rPr>
              <a:t>Sujidade visível nas mãos.</a:t>
            </a:r>
          </a:p>
          <a:p>
            <a:pPr marL="184150" indent="-171450" algn="just">
              <a:spcBef>
                <a:spcPts val="409"/>
              </a:spcBef>
              <a:buFontTx/>
              <a:buChar char="-"/>
            </a:pPr>
            <a:r>
              <a:rPr lang="pt-BR" sz="1200" dirty="0">
                <a:latin typeface="Arial" pitchFamily="34" charset="0"/>
                <a:cs typeface="Arial" pitchFamily="34" charset="0"/>
              </a:rPr>
              <a:t>Antes e após ir ao banheiro.</a:t>
            </a:r>
          </a:p>
          <a:p>
            <a:pPr marL="184150" indent="-171450" algn="just">
              <a:spcBef>
                <a:spcPts val="409"/>
              </a:spcBef>
              <a:buFontTx/>
              <a:buChar char="-"/>
            </a:pPr>
            <a:r>
              <a:rPr lang="pt-BR" sz="1200" dirty="0">
                <a:latin typeface="Arial" pitchFamily="34" charset="0"/>
                <a:cs typeface="Arial" pitchFamily="34" charset="0"/>
              </a:rPr>
              <a:t>Antes e depois das refeições.</a:t>
            </a:r>
          </a:p>
          <a:p>
            <a:pPr marL="12700" algn="just">
              <a:spcBef>
                <a:spcPts val="409"/>
              </a:spcBef>
            </a:pPr>
            <a:r>
              <a:rPr lang="pt-BR" sz="1200" dirty="0">
                <a:latin typeface="Arial" pitchFamily="34" charset="0"/>
                <a:cs typeface="Arial" pitchFamily="34" charset="0"/>
              </a:rPr>
              <a:t>A participação do paciente e do acompanhante/visitante na higiene das mãos dos profissionais também é de suma importância para a prevenção de infecções. Então, lembre-se de encorajar o profissional a realizar a higiene de mãos sempre que o mesmo for realizar algum procedimento</a:t>
            </a:r>
            <a:r>
              <a:rPr lang="pt-BR" sz="12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12700" algn="just">
              <a:spcBef>
                <a:spcPts val="409"/>
              </a:spcBef>
            </a:pPr>
            <a:endParaRPr lang="pt-BR" sz="1200" dirty="0" smtClean="0">
              <a:latin typeface="Arial" pitchFamily="34" charset="0"/>
              <a:cs typeface="Arial" pitchFamily="34" charset="0"/>
            </a:endParaRPr>
          </a:p>
          <a:p>
            <a:pPr marL="12700" algn="just">
              <a:spcBef>
                <a:spcPts val="409"/>
              </a:spcBef>
            </a:pPr>
            <a:endParaRPr lang="pt-BR" sz="1200" dirty="0">
              <a:latin typeface="Arial" pitchFamily="34" charset="0"/>
              <a:cs typeface="Arial" pitchFamily="34" charset="0"/>
            </a:endParaRPr>
          </a:p>
          <a:p>
            <a:pPr marL="12700" algn="just">
              <a:spcBef>
                <a:spcPts val="409"/>
              </a:spcBef>
            </a:pPr>
            <a:r>
              <a:rPr lang="pt-BR" sz="1200" b="1" dirty="0">
                <a:latin typeface="Arial" pitchFamily="34" charset="0"/>
                <a:cs typeface="Arial" pitchFamily="34" charset="0"/>
              </a:rPr>
              <a:t>Momentos que devemos ficar atentos a higiene de mãos dos profissionais</a:t>
            </a:r>
            <a:r>
              <a:rPr lang="pt-BR" sz="1200" dirty="0">
                <a:latin typeface="Arial" pitchFamily="34" charset="0"/>
                <a:cs typeface="Arial" pitchFamily="34" charset="0"/>
              </a:rPr>
              <a:t>:</a:t>
            </a:r>
          </a:p>
          <a:p>
            <a:pPr marL="241300" indent="-228600" algn="just">
              <a:spcBef>
                <a:spcPts val="409"/>
              </a:spcBef>
              <a:buFont typeface="+mj-lt"/>
              <a:buAutoNum type="arabicPeriod"/>
            </a:pPr>
            <a:r>
              <a:rPr lang="pt-BR" sz="1200" dirty="0">
                <a:latin typeface="Arial" pitchFamily="34" charset="0"/>
                <a:cs typeface="Arial" pitchFamily="34" charset="0"/>
              </a:rPr>
              <a:t>Antes de tocar no paciente. (Ex.: antes de verificar a pulseira, aferir sinais vitais e realizar o exame físico (ausculta cardíaca e palpação abdominal))</a:t>
            </a:r>
          </a:p>
          <a:p>
            <a:pPr marL="241300" indent="-228600" algn="just">
              <a:spcBef>
                <a:spcPts val="409"/>
              </a:spcBef>
              <a:buFont typeface="+mj-lt"/>
              <a:buAutoNum type="arabicPeriod"/>
            </a:pPr>
            <a:r>
              <a:rPr lang="pt-BR" sz="1200" dirty="0">
                <a:latin typeface="Arial" pitchFamily="34" charset="0"/>
                <a:cs typeface="Arial" pitchFamily="34" charset="0"/>
              </a:rPr>
              <a:t>.Imediatamente antes de realizar procedimentos (Ex.: Antes de realizar a medicação, aferir a glicemia e realizar curativos).</a:t>
            </a:r>
          </a:p>
          <a:p>
            <a:pPr marL="241300" indent="-228600" algn="just">
              <a:spcBef>
                <a:spcPts val="409"/>
              </a:spcBef>
              <a:buFont typeface="+mj-lt"/>
              <a:buAutoNum type="arabicPeriod"/>
            </a:pPr>
            <a:r>
              <a:rPr lang="pt-BR" sz="1200" dirty="0">
                <a:latin typeface="Arial" pitchFamily="34" charset="0"/>
                <a:cs typeface="Arial" pitchFamily="34" charset="0"/>
              </a:rPr>
              <a:t>Após a realização de procedimentos onde há exposição a fluídos corporais (Ex. após realizar troca de fralda)</a:t>
            </a:r>
          </a:p>
          <a:p>
            <a:pPr marL="241300" indent="-228600" algn="just">
              <a:spcBef>
                <a:spcPts val="409"/>
              </a:spcBef>
              <a:buFont typeface="+mj-lt"/>
              <a:buAutoNum type="arabicPeriod"/>
            </a:pPr>
            <a:r>
              <a:rPr lang="pt-BR" sz="1200" dirty="0">
                <a:latin typeface="Arial" pitchFamily="34" charset="0"/>
                <a:cs typeface="Arial" pitchFamily="34" charset="0"/>
              </a:rPr>
              <a:t>Após tocar no paciente (Ex. Após realizar algum procedimento ou avaliação)</a:t>
            </a:r>
          </a:p>
          <a:p>
            <a:pPr marL="241300" indent="-228600" algn="just">
              <a:spcBef>
                <a:spcPts val="409"/>
              </a:spcBef>
              <a:buFont typeface="+mj-lt"/>
              <a:buAutoNum type="arabicPeriod"/>
            </a:pPr>
            <a:r>
              <a:rPr lang="pt-BR" sz="1200" dirty="0">
                <a:latin typeface="Arial" pitchFamily="34" charset="0"/>
                <a:cs typeface="Arial" pitchFamily="34" charset="0"/>
              </a:rPr>
              <a:t>Após tocar em superfícies próximas ao paciente (Ex. após tocar na grade da cama, bomba de dieta e mesinhas)</a:t>
            </a:r>
          </a:p>
        </p:txBody>
      </p:sp>
      <p:sp>
        <p:nvSpPr>
          <p:cNvPr id="8" name="object 10"/>
          <p:cNvSpPr/>
          <p:nvPr/>
        </p:nvSpPr>
        <p:spPr>
          <a:xfrm>
            <a:off x="523836" y="214290"/>
            <a:ext cx="4788535" cy="988694"/>
          </a:xfrm>
          <a:custGeom>
            <a:avLst/>
            <a:gdLst/>
            <a:ahLst/>
            <a:cxnLst/>
            <a:rect l="l" t="t" r="r" b="b"/>
            <a:pathLst>
              <a:path w="4788535" h="988694">
                <a:moveTo>
                  <a:pt x="4623450" y="0"/>
                </a:moveTo>
                <a:lnTo>
                  <a:pt x="165104" y="0"/>
                </a:lnTo>
                <a:lnTo>
                  <a:pt x="121289" y="5699"/>
                </a:lnTo>
                <a:lnTo>
                  <a:pt x="81914" y="22219"/>
                </a:lnTo>
                <a:lnTo>
                  <a:pt x="48255" y="48249"/>
                </a:lnTo>
                <a:lnTo>
                  <a:pt x="22229" y="81259"/>
                </a:lnTo>
                <a:lnTo>
                  <a:pt x="5714" y="120639"/>
                </a:lnTo>
                <a:lnTo>
                  <a:pt x="0" y="164439"/>
                </a:lnTo>
                <a:lnTo>
                  <a:pt x="0" y="824209"/>
                </a:lnTo>
                <a:lnTo>
                  <a:pt x="5714" y="868039"/>
                </a:lnTo>
                <a:lnTo>
                  <a:pt x="22229" y="907389"/>
                </a:lnTo>
                <a:lnTo>
                  <a:pt x="48255" y="940429"/>
                </a:lnTo>
                <a:lnTo>
                  <a:pt x="81914" y="966459"/>
                </a:lnTo>
                <a:lnTo>
                  <a:pt x="121289" y="982979"/>
                </a:lnTo>
                <a:lnTo>
                  <a:pt x="165104" y="988679"/>
                </a:lnTo>
                <a:lnTo>
                  <a:pt x="4623450" y="988679"/>
                </a:lnTo>
                <a:lnTo>
                  <a:pt x="4667249" y="982979"/>
                </a:lnTo>
                <a:lnTo>
                  <a:pt x="4706630" y="966459"/>
                </a:lnTo>
                <a:lnTo>
                  <a:pt x="4740279" y="940429"/>
                </a:lnTo>
                <a:lnTo>
                  <a:pt x="4765669" y="907389"/>
                </a:lnTo>
                <a:lnTo>
                  <a:pt x="4782830" y="868039"/>
                </a:lnTo>
                <a:lnTo>
                  <a:pt x="4788529" y="824209"/>
                </a:lnTo>
                <a:lnTo>
                  <a:pt x="4788529" y="164439"/>
                </a:lnTo>
                <a:lnTo>
                  <a:pt x="4782830" y="120639"/>
                </a:lnTo>
                <a:lnTo>
                  <a:pt x="4765669" y="81259"/>
                </a:lnTo>
                <a:lnTo>
                  <a:pt x="4740279" y="48249"/>
                </a:lnTo>
                <a:lnTo>
                  <a:pt x="4706630" y="22219"/>
                </a:lnTo>
                <a:lnTo>
                  <a:pt x="4667249" y="5699"/>
                </a:lnTo>
                <a:lnTo>
                  <a:pt x="4623450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CaixaDeTexto 23"/>
          <p:cNvSpPr txBox="1"/>
          <p:nvPr/>
        </p:nvSpPr>
        <p:spPr>
          <a:xfrm>
            <a:off x="595274" y="428604"/>
            <a:ext cx="4643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Higiene das Mãos</a:t>
            </a:r>
            <a:endParaRPr lang="pt-BR" sz="32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637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E6DE54AD-107A-4068-BDFA-52A20B17E97F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BAC24FCC-1658-450F-B9FC-A69262545870}"/>
              </a:ext>
            </a:extLst>
          </p:cNvPr>
          <p:cNvSpPr/>
          <p:nvPr/>
        </p:nvSpPr>
        <p:spPr>
          <a:xfrm>
            <a:off x="6096000" y="0"/>
            <a:ext cx="60721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B73B6E7E-ED9D-4857-8A50-F4A68C4D8A5B}"/>
              </a:ext>
            </a:extLst>
          </p:cNvPr>
          <p:cNvSpPr txBox="1"/>
          <p:nvPr/>
        </p:nvSpPr>
        <p:spPr>
          <a:xfrm>
            <a:off x="6456040" y="296632"/>
            <a:ext cx="5735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Centro de Parto e Maternidade Humanizado 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6EB184B8-BD6A-4B94-93F4-BADC58B205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10" t="24801" r="31100" b="23750"/>
          <a:stretch/>
        </p:blipFill>
        <p:spPr>
          <a:xfrm>
            <a:off x="95208" y="1142984"/>
            <a:ext cx="6096001" cy="468052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3F548FB1-4DF4-4A60-86FE-8C8899C4949F}"/>
              </a:ext>
            </a:extLst>
          </p:cNvPr>
          <p:cNvSpPr txBox="1"/>
          <p:nvPr/>
        </p:nvSpPr>
        <p:spPr>
          <a:xfrm>
            <a:off x="6359353" y="1428736"/>
            <a:ext cx="5832647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Orientações para pacientes e acompanhantes</a:t>
            </a:r>
          </a:p>
          <a:p>
            <a:endParaRPr lang="pt-BR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Durante a permanência no setor, o acompanhante deverá estar com a identificação visível;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Acompanhante deve permanecer ao lado da paciente, prestando cuidado necessário;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Não deitar e nem sentar nas camas das pacientes; utilizar somente as cadeiras disponíveis para acompanhantes;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Utilizar somente o banheiro das áreas comuns;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Informar a equipe de saúde, alterações que ocorram com a paciente;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Não é permitido acompanhantes menor que 18 anos, exceto o pai do bebê;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Declarações de comparecimento são fornecidas no setor. Não fornecemos declarações retroativas;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pai do bebê tem livre acesso durante o período de internação (o mesmo deverá ser previamente cadastrado na recepção do CPH) somente será permitido outro acompanhante se o pai estiver ausente;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Oferecemos a possibilidade de apresentar o recém – nascido, logo após o nascimento, por meio da janela para amigos e familiares (máximo 6 pessoas)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72732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E6DE54AD-107A-4068-BDFA-52A20B17E97F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BAC24FCC-1658-450F-B9FC-A69262545870}"/>
              </a:ext>
            </a:extLst>
          </p:cNvPr>
          <p:cNvSpPr/>
          <p:nvPr/>
        </p:nvSpPr>
        <p:spPr>
          <a:xfrm>
            <a:off x="6096000" y="0"/>
            <a:ext cx="60721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CFA9301E-86C9-4D21-9D8D-A9C498A96070}"/>
              </a:ext>
            </a:extLst>
          </p:cNvPr>
          <p:cNvSpPr txBox="1"/>
          <p:nvPr/>
        </p:nvSpPr>
        <p:spPr>
          <a:xfrm>
            <a:off x="0" y="214290"/>
            <a:ext cx="6963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Ambulatório de amamentação 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AC311162-E988-41FE-AC1D-3426E62A63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6376" t="21651" r="27556" b="18500"/>
          <a:stretch/>
        </p:blipFill>
        <p:spPr>
          <a:xfrm>
            <a:off x="7096132" y="3310854"/>
            <a:ext cx="4370379" cy="3193738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0C0F1138-1A35-4225-97DB-6B94B1964FCF}"/>
              </a:ext>
            </a:extLst>
          </p:cNvPr>
          <p:cNvSpPr txBox="1"/>
          <p:nvPr/>
        </p:nvSpPr>
        <p:spPr>
          <a:xfrm>
            <a:off x="6738942" y="1428736"/>
            <a:ext cx="493421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Você conhece a nossa consultoria de amamentação?</a:t>
            </a:r>
          </a:p>
          <a:p>
            <a:endParaRPr lang="pt-BR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Não desista de amamentar, nós podemos te ajudar, contate-nos:</a:t>
            </a:r>
          </a:p>
          <a:p>
            <a:endParaRPr lang="pt-BR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200" b="1" u="sng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Plantão tira </a:t>
            </a:r>
            <a:r>
              <a:rPr lang="pt-BR" sz="1200" b="1" u="sng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dúvidas:</a:t>
            </a:r>
            <a:endParaRPr lang="pt-BR" sz="1200" b="1" u="sng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2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Whatsapp</a:t>
            </a:r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(11) 94138 – 5853 – 2ª a 6ª das 07h00 às 16h00</a:t>
            </a:r>
          </a:p>
          <a:p>
            <a:endParaRPr lang="pt-BR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(11) 5832 – 2500 – ramal:2686</a:t>
            </a:r>
          </a:p>
          <a:p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439D63CE-746F-43B6-BCC9-BCDE16E273C1}"/>
              </a:ext>
            </a:extLst>
          </p:cNvPr>
          <p:cNvSpPr txBox="1"/>
          <p:nvPr/>
        </p:nvSpPr>
        <p:spPr>
          <a:xfrm>
            <a:off x="6167438" y="214290"/>
            <a:ext cx="56900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Saúde das gestantes é prioridade no </a:t>
            </a:r>
            <a:r>
              <a:rPr lang="pt-BR" sz="3200" b="1" dirty="0" err="1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M’Boi</a:t>
            </a:r>
            <a:r>
              <a:rPr lang="pt-BR" sz="32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endParaRPr lang="pt-BR" sz="3200" b="1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40AC3CFC-2D03-460E-8E72-445541E54F3F}"/>
              </a:ext>
            </a:extLst>
          </p:cNvPr>
          <p:cNvSpPr txBox="1"/>
          <p:nvPr/>
        </p:nvSpPr>
        <p:spPr>
          <a:xfrm>
            <a:off x="166646" y="857232"/>
            <a:ext cx="5690018" cy="6154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família que aguarda a chegada de um novo integrante para breve, também tem um acolhimento especial no Hospital Municipal M’Boi Mirim - Dr. Moysés </a:t>
            </a:r>
            <a:r>
              <a:rPr lang="pt-BR" sz="11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Deutsch</a:t>
            </a:r>
            <a:r>
              <a:rPr lang="pt-BR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Com o apoio de uma equipe multiprofissional, gestantes e acompanhantes recebem ao longo do ano informações importantes para a manutenção de uma gravidez saudável, além de suporte emocional para uma fase com tantos desafios e novidades.</a:t>
            </a:r>
          </a:p>
          <a:p>
            <a:pPr algn="just">
              <a:lnSpc>
                <a:spcPct val="150000"/>
              </a:lnSpc>
            </a:pPr>
            <a:endParaRPr lang="pt-BR" sz="11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tornar esses momentos mais leves e transmitir as orientações de forma mais efetiva, o M’Boi recorre a muita criatividade e ações lúdicas. Uma delas é o evento Roda de Gestante, que acontece a cada trimestre já há mais de quatro anos. Em forma de teatro, um dos recursos utilizados para divertir e, ao mesmo tempo, transmitir conceitos importantes para a saúde da mãe e do bebê.</a:t>
            </a:r>
          </a:p>
          <a:p>
            <a:pPr algn="just">
              <a:lnSpc>
                <a:spcPct val="150000"/>
              </a:lnSpc>
            </a:pPr>
            <a:endParaRPr lang="pt-BR" sz="11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Outro recurso utilizado é uma Enfermeira Obstetra, que realiza a integração com as </a:t>
            </a:r>
            <a:r>
              <a:rPr lang="pt-BR" sz="11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UBS’s</a:t>
            </a:r>
            <a:r>
              <a:rPr lang="pt-BR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para acompanhamento das principais doenças, que podem se agravar durante a gestação.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11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Diabetes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Pressão alta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11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São realizadas visitas na maternidade, para que a gestante possa conhecer o setor, equipe e instalações. Essas visitas são realizadas com agendamento prévio pela UBS, no intervalo de 15 dias, sempre as quintas feiras.</a:t>
            </a:r>
          </a:p>
          <a:p>
            <a:pPr algn="just">
              <a:lnSpc>
                <a:spcPct val="150000"/>
              </a:lnSpc>
            </a:pPr>
            <a:endParaRPr lang="pt-BR" sz="11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participar desses projetos, procure a Agente de Saúde da sua região </a:t>
            </a:r>
          </a:p>
        </p:txBody>
      </p:sp>
    </p:spTree>
    <p:extLst>
      <p:ext uri="{BB962C8B-B14F-4D97-AF65-F5344CB8AC3E}">
        <p14:creationId xmlns:p14="http://schemas.microsoft.com/office/powerpoint/2010/main" xmlns="" val="330287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E6DE54AD-107A-4068-BDFA-52A20B17E97F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BAC24FCC-1658-450F-B9FC-A69262545870}"/>
              </a:ext>
            </a:extLst>
          </p:cNvPr>
          <p:cNvSpPr/>
          <p:nvPr/>
        </p:nvSpPr>
        <p:spPr>
          <a:xfrm>
            <a:off x="6096000" y="0"/>
            <a:ext cx="60721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B73B6E7E-ED9D-4857-8A50-F4A68C4D8A5B}"/>
              </a:ext>
            </a:extLst>
          </p:cNvPr>
          <p:cNvSpPr txBox="1"/>
          <p:nvPr/>
        </p:nvSpPr>
        <p:spPr>
          <a:xfrm>
            <a:off x="6096000" y="214290"/>
            <a:ext cx="453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UTI Neonatal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3F548FB1-4DF4-4A60-86FE-8C8899C4949F}"/>
              </a:ext>
            </a:extLst>
          </p:cNvPr>
          <p:cNvSpPr txBox="1"/>
          <p:nvPr/>
        </p:nvSpPr>
        <p:spPr>
          <a:xfrm>
            <a:off x="6024562" y="979468"/>
            <a:ext cx="5832647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1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 unidade neonatal  do Hospital </a:t>
            </a:r>
            <a:r>
              <a:rPr lang="pt-BR" sz="1100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M’Boi</a:t>
            </a:r>
            <a:r>
              <a:rPr lang="pt-BR" sz="11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Mirim possui infraestrutura e uma equipe multiprofissional especializada no atendimento do Recém nascido (RN) de baixo e alto risco ou que necessite de cuidados especiais.</a:t>
            </a:r>
          </a:p>
          <a:p>
            <a:pPr algn="just"/>
            <a:endParaRPr lang="pt-BR" sz="11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UCIN com 22 leitos de cuidados intermediários e leitos de isolamento.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pt-BR" sz="11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UTI </a:t>
            </a:r>
            <a:r>
              <a:rPr lang="pt-BR" sz="11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NEO com 10 leitos assistencial de emergência e leitos de isolamento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Possuímos sala de ordenha onde é realizada a coleta e o armazenamento de Leite Humano Ordenhado ( LHO) o leite ordenhado da mãe é destinado para uso do seu próprio bebê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Realizamos o preparo para alta do bebê com orientações aos pais, capacitando os para o cuidado com o RN na alta hospitalar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Fornecemos encaminhamento para segmento do prematuro em ambulatórios especializados com objetivo de oferecer a continuidade no cuidado prestado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Ambulatório de Egresso para avaliação inicial pós alta de paciente de risco.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pt-BR" sz="1100" kern="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Semanalmente contamos com apoio da equipe voluntariado hospitalar para encontros com as mães dos </a:t>
            </a:r>
            <a:r>
              <a:rPr lang="pt-BR" sz="1100" kern="0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RNs</a:t>
            </a:r>
            <a:r>
              <a:rPr lang="pt-BR" sz="1100" kern="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onde elas desenvolvem trabalhos artesanais.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pt-BR" sz="1100" kern="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As sextas-feiras realizamos o grupo multidisciplinar GRAMPET onde são apresentados aos pais dos </a:t>
            </a:r>
            <a:r>
              <a:rPr lang="pt-BR" sz="1100" kern="0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RNs</a:t>
            </a:r>
            <a:r>
              <a:rPr lang="pt-BR" sz="1100" kern="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o desenvolvimento com o cuidado do bebê tanto no hospital quanto na alta</a:t>
            </a:r>
            <a:endParaRPr lang="pt-BR" sz="1100" kern="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 sz="1100" b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12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pt-BR" sz="12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  </a:t>
            </a:r>
            <a:r>
              <a:rPr lang="pt-BR" sz="12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Que Trazer? </a:t>
            </a:r>
          </a:p>
          <a:p>
            <a:pPr marL="171450" indent="-171450" algn="just"/>
            <a:endParaRPr lang="pt-BR" sz="11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Todos os cuidados necessários para o RN o hospital possui , solicitamos somente duas trocas de roupas para RN por dia, devendo os responsáveis NÂO DEIXAR BOLSAS E PERTENCES no setor e levar para casa as roupas utilizadas para lavagem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NÃO é necessário trazer cobertores e mantas, toalhas lençóis, lenços umedecidos, sabonetes, perfumes e fraldas descartáveis provenientes de casa</a:t>
            </a:r>
          </a:p>
          <a:p>
            <a:pPr algn="just"/>
            <a:r>
              <a:rPr lang="pt-BR" sz="11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                                             </a:t>
            </a:r>
            <a:endParaRPr lang="pt-BR" sz="11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pt-BR" sz="11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11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                                                    </a:t>
            </a:r>
            <a:r>
              <a:rPr lang="pt-BR" sz="11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ATENÇÂO!</a:t>
            </a:r>
          </a:p>
          <a:p>
            <a:r>
              <a:rPr lang="pt-BR" sz="11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Todos os serviços prestados no hospital é gratuito, e pago pelo SUS.</a:t>
            </a:r>
          </a:p>
          <a:p>
            <a:endParaRPr lang="pt-BR" sz="11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pt-BR" sz="11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1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1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Imagem 9" descr="Imagem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084" y="500042"/>
            <a:ext cx="5429288" cy="614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732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256240" y="548680"/>
            <a:ext cx="2275205" cy="43088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spc="55" dirty="0">
                <a:solidFill>
                  <a:schemeClr val="accent5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</a:t>
            </a:r>
            <a:r>
              <a:rPr sz="2250" b="1" spc="75" dirty="0">
                <a:solidFill>
                  <a:schemeClr val="accent5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OAS</a:t>
            </a:r>
            <a:r>
              <a:rPr sz="2250" b="1" spc="-35" dirty="0">
                <a:solidFill>
                  <a:schemeClr val="accent5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sz="2800" b="1" spc="45" dirty="0">
                <a:solidFill>
                  <a:schemeClr val="accent5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</a:t>
            </a:r>
            <a:r>
              <a:rPr sz="2250" b="1" spc="30" dirty="0">
                <a:solidFill>
                  <a:schemeClr val="accent5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</a:t>
            </a:r>
            <a:r>
              <a:rPr sz="2250" b="1" spc="80" dirty="0">
                <a:solidFill>
                  <a:schemeClr val="accent5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</a:t>
            </a:r>
            <a:r>
              <a:rPr sz="2250" b="1" spc="55" dirty="0">
                <a:solidFill>
                  <a:schemeClr val="accent5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</a:t>
            </a:r>
            <a:r>
              <a:rPr sz="2250" b="1" spc="60" dirty="0">
                <a:solidFill>
                  <a:schemeClr val="accent5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</a:t>
            </a:r>
            <a:r>
              <a:rPr sz="2250" b="1" spc="50" dirty="0">
                <a:solidFill>
                  <a:schemeClr val="accent5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</a:t>
            </a:r>
            <a:r>
              <a:rPr sz="2800" b="1" spc="25" dirty="0">
                <a:solidFill>
                  <a:schemeClr val="accent5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!</a:t>
            </a:r>
            <a:endParaRPr sz="2800" dirty="0">
              <a:solidFill>
                <a:schemeClr val="accent5">
                  <a:lumMod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392144" y="1340768"/>
            <a:ext cx="4473649" cy="39995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99400"/>
              </a:lnSpc>
            </a:pP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O </a:t>
            </a:r>
            <a:r>
              <a:rPr sz="2000" spc="-125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sz="2000" dirty="0">
                <a:solidFill>
                  <a:schemeClr val="accent5">
                    <a:lumMod val="50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Ho</a:t>
            </a:r>
            <a:r>
              <a:rPr sz="2000" spc="-15" dirty="0">
                <a:solidFill>
                  <a:schemeClr val="accent5">
                    <a:lumMod val="50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s</a:t>
            </a:r>
            <a:r>
              <a:rPr sz="2000" dirty="0">
                <a:solidFill>
                  <a:schemeClr val="accent5">
                    <a:lumMod val="50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pit</a:t>
            </a:r>
            <a:r>
              <a:rPr sz="2000" spc="5" dirty="0">
                <a:solidFill>
                  <a:schemeClr val="accent5">
                    <a:lumMod val="50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a</a:t>
            </a:r>
            <a:r>
              <a:rPr sz="2000" dirty="0">
                <a:solidFill>
                  <a:schemeClr val="accent5">
                    <a:lumMod val="50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l </a:t>
            </a:r>
            <a:r>
              <a:rPr sz="2000" spc="-145" dirty="0">
                <a:solidFill>
                  <a:schemeClr val="accent5">
                    <a:lumMod val="50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sz="2000" dirty="0">
                <a:solidFill>
                  <a:schemeClr val="accent5">
                    <a:lumMod val="50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M </a:t>
            </a:r>
            <a:r>
              <a:rPr sz="2000" spc="-125" dirty="0">
                <a:solidFill>
                  <a:schemeClr val="accent5">
                    <a:lumMod val="50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sz="2000" dirty="0">
                <a:solidFill>
                  <a:schemeClr val="accent5">
                    <a:lumMod val="50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Boi </a:t>
            </a:r>
            <a:r>
              <a:rPr sz="2000" spc="-135" dirty="0">
                <a:solidFill>
                  <a:schemeClr val="accent5">
                    <a:lumMod val="50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sz="2000" dirty="0">
                <a:solidFill>
                  <a:schemeClr val="accent5">
                    <a:lumMod val="50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Mir</a:t>
            </a:r>
            <a:r>
              <a:rPr sz="2000" spc="-10" dirty="0">
                <a:solidFill>
                  <a:schemeClr val="accent5">
                    <a:lumMod val="50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i</a:t>
            </a:r>
            <a:r>
              <a:rPr sz="2000" dirty="0">
                <a:solidFill>
                  <a:schemeClr val="accent5">
                    <a:lumMod val="50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m </a:t>
            </a:r>
            <a:r>
              <a:rPr sz="2000" spc="-125" dirty="0">
                <a:solidFill>
                  <a:schemeClr val="accent5">
                    <a:lumMod val="50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sz="2000" dirty="0">
                <a:solidFill>
                  <a:schemeClr val="accent5">
                    <a:lumMod val="50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– </a:t>
            </a:r>
            <a:r>
              <a:rPr sz="2000" spc="-120" dirty="0">
                <a:solidFill>
                  <a:schemeClr val="accent5">
                    <a:lumMod val="50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sz="2000" dirty="0">
                <a:solidFill>
                  <a:schemeClr val="accent5">
                    <a:lumMod val="50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Ho</a:t>
            </a:r>
            <a:r>
              <a:rPr sz="2000" spc="-15" dirty="0">
                <a:solidFill>
                  <a:schemeClr val="accent5">
                    <a:lumMod val="50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s</a:t>
            </a:r>
            <a:r>
              <a:rPr sz="2000" dirty="0">
                <a:solidFill>
                  <a:schemeClr val="accent5">
                    <a:lumMod val="50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pit</a:t>
            </a:r>
            <a:r>
              <a:rPr sz="2000" spc="5" dirty="0">
                <a:solidFill>
                  <a:schemeClr val="accent5">
                    <a:lumMod val="50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a</a:t>
            </a:r>
            <a:r>
              <a:rPr sz="2000" dirty="0">
                <a:solidFill>
                  <a:schemeClr val="accent5">
                    <a:lumMod val="50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l </a:t>
            </a:r>
            <a:r>
              <a:rPr sz="2000" spc="-145" dirty="0">
                <a:solidFill>
                  <a:schemeClr val="accent5">
                    <a:lumMod val="50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sz="2000" dirty="0">
                <a:solidFill>
                  <a:schemeClr val="accent5">
                    <a:lumMod val="50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Mu</a:t>
            </a:r>
            <a:r>
              <a:rPr sz="2000" spc="5" dirty="0">
                <a:solidFill>
                  <a:schemeClr val="accent5">
                    <a:lumMod val="50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n</a:t>
            </a:r>
            <a:r>
              <a:rPr sz="2000" dirty="0">
                <a:solidFill>
                  <a:schemeClr val="accent5">
                    <a:lumMod val="50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i</a:t>
            </a:r>
            <a:r>
              <a:rPr sz="2000" spc="-10" dirty="0">
                <a:solidFill>
                  <a:schemeClr val="accent5">
                    <a:lumMod val="50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c</a:t>
            </a:r>
            <a:r>
              <a:rPr sz="2000" dirty="0">
                <a:solidFill>
                  <a:schemeClr val="accent5">
                    <a:lumMod val="50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i</a:t>
            </a:r>
            <a:r>
              <a:rPr sz="2000" spc="-20" dirty="0">
                <a:solidFill>
                  <a:schemeClr val="accent5">
                    <a:lumMod val="50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p</a:t>
            </a:r>
            <a:r>
              <a:rPr sz="2000" dirty="0">
                <a:solidFill>
                  <a:schemeClr val="accent5">
                    <a:lumMod val="50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al </a:t>
            </a:r>
            <a:r>
              <a:rPr sz="2000" spc="-125" dirty="0">
                <a:solidFill>
                  <a:schemeClr val="accent5">
                    <a:lumMod val="50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sz="2000" dirty="0">
                <a:solidFill>
                  <a:schemeClr val="accent5">
                    <a:lumMod val="50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D</a:t>
            </a:r>
            <a:r>
              <a:rPr sz="2000" spc="-10" dirty="0">
                <a:solidFill>
                  <a:schemeClr val="accent5">
                    <a:lumMod val="50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r</a:t>
            </a:r>
            <a:r>
              <a:rPr sz="2000" dirty="0">
                <a:solidFill>
                  <a:schemeClr val="accent5">
                    <a:lumMod val="50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. Moyses</a:t>
            </a:r>
            <a:r>
              <a:rPr sz="2000" spc="229" dirty="0">
                <a:solidFill>
                  <a:schemeClr val="accent5">
                    <a:lumMod val="50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sz="2000" dirty="0">
                <a:solidFill>
                  <a:schemeClr val="accent5">
                    <a:lumMod val="50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De</a:t>
            </a:r>
            <a:r>
              <a:rPr sz="2000" spc="-10" dirty="0">
                <a:solidFill>
                  <a:schemeClr val="accent5">
                    <a:lumMod val="50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u</a:t>
            </a:r>
            <a:r>
              <a:rPr sz="2000" dirty="0">
                <a:solidFill>
                  <a:schemeClr val="accent5">
                    <a:lumMod val="50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t</a:t>
            </a:r>
            <a:r>
              <a:rPr sz="2000" spc="-10" dirty="0">
                <a:solidFill>
                  <a:schemeClr val="accent5">
                    <a:lumMod val="50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s</a:t>
            </a:r>
            <a:r>
              <a:rPr sz="2000" dirty="0">
                <a:solidFill>
                  <a:schemeClr val="accent5">
                    <a:lumMod val="50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ch</a:t>
            </a:r>
            <a:r>
              <a:rPr sz="2000" spc="245" dirty="0">
                <a:solidFill>
                  <a:schemeClr val="accent5">
                    <a:lumMod val="50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desde</a:t>
            </a:r>
            <a:r>
              <a:rPr sz="2000" spc="225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a </a:t>
            </a:r>
            <a:r>
              <a:rPr sz="2000" spc="-25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sz="2000" spc="-5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f</a:t>
            </a:r>
            <a:r>
              <a:rPr sz="2000" spc="-7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u</a:t>
            </a:r>
            <a:r>
              <a:rPr sz="2000" spc="-65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n</a:t>
            </a:r>
            <a:r>
              <a:rPr sz="2000" spc="-8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d</a:t>
            </a:r>
            <a:r>
              <a:rPr sz="2000" spc="-6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a</a:t>
            </a:r>
            <a:r>
              <a:rPr sz="2000" spc="-45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ç</a:t>
            </a:r>
            <a:r>
              <a:rPr sz="2000" spc="-5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ão,</a:t>
            </a:r>
            <a:r>
              <a:rPr sz="2000" spc="215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sz="2000" spc="-45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e</a:t>
            </a:r>
            <a:r>
              <a:rPr sz="2000" spc="-1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m</a:t>
            </a:r>
            <a:r>
              <a:rPr sz="2000" spc="22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sz="2000" spc="-6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08</a:t>
            </a:r>
            <a:r>
              <a:rPr sz="2000" spc="229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sz="2000" spc="-8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d</a:t>
            </a:r>
            <a:r>
              <a:rPr sz="2000" spc="-55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e</a:t>
            </a:r>
            <a:r>
              <a:rPr sz="2000" spc="229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sz="2000" spc="-9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A</a:t>
            </a:r>
            <a:r>
              <a:rPr sz="2000" spc="-65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b</a:t>
            </a:r>
            <a:r>
              <a:rPr sz="2000" spc="-4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ril</a:t>
            </a:r>
            <a:r>
              <a:rPr sz="2000" spc="22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sz="2000" spc="-6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de</a:t>
            </a:r>
            <a:r>
              <a:rPr sz="2000" spc="-55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2008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sz="2000" spc="-5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sz="2000" spc="-5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se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 </a:t>
            </a:r>
            <a:r>
              <a:rPr sz="2000" spc="-1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m</a:t>
            </a:r>
            <a:r>
              <a:rPr sz="2000" spc="-55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a</a:t>
            </a:r>
            <a:r>
              <a:rPr sz="2000" spc="-7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n</a:t>
            </a:r>
            <a:r>
              <a:rPr sz="2000" spc="-35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t</a:t>
            </a:r>
            <a:r>
              <a:rPr sz="2000" spc="-8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ém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 </a:t>
            </a:r>
            <a:r>
              <a:rPr sz="2000" spc="-5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s</a:t>
            </a:r>
            <a:r>
              <a:rPr sz="2000" spc="-75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em</a:t>
            </a:r>
            <a:r>
              <a:rPr sz="2000" spc="-8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p</a:t>
            </a:r>
            <a:r>
              <a:rPr sz="2000" spc="-55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re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sz="2000" spc="2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a </a:t>
            </a:r>
            <a:r>
              <a:rPr sz="2000" spc="2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fren</a:t>
            </a:r>
            <a:r>
              <a:rPr sz="2000" spc="5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t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e </a:t>
            </a:r>
            <a:r>
              <a:rPr sz="2000" spc="15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sz="2000" spc="-1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d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o </a:t>
            </a:r>
            <a:r>
              <a:rPr sz="2000" spc="2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s</a:t>
            </a:r>
            <a:r>
              <a:rPr sz="2000" spc="-15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e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u </a:t>
            </a:r>
            <a:r>
              <a:rPr sz="2000" spc="2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tem</a:t>
            </a:r>
            <a:r>
              <a:rPr sz="2000" spc="-1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p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o, </a:t>
            </a:r>
            <a:r>
              <a:rPr sz="2000" spc="2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sz="2000" spc="-1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n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a gest</a:t>
            </a:r>
            <a:r>
              <a:rPr sz="2000" spc="-1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ã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o</a:t>
            </a:r>
            <a:r>
              <a:rPr sz="2000" spc="1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a</a:t>
            </a:r>
            <a:r>
              <a:rPr sz="2000" spc="5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d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m</a:t>
            </a:r>
            <a:r>
              <a:rPr sz="2000" spc="-1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i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n</a:t>
            </a:r>
            <a:r>
              <a:rPr sz="2000" spc="-2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i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strati</a:t>
            </a:r>
            <a:r>
              <a:rPr sz="2000" spc="-1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v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a,</a:t>
            </a:r>
            <a:r>
              <a:rPr sz="2000" spc="105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na</a:t>
            </a:r>
            <a:r>
              <a:rPr sz="2000" spc="105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sz="2000" spc="-15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m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o</a:t>
            </a:r>
            <a:r>
              <a:rPr sz="2000" spc="5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d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ern</a:t>
            </a:r>
            <a:r>
              <a:rPr sz="2000" spc="-1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i</a:t>
            </a:r>
            <a:r>
              <a:rPr sz="2000" spc="-15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z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ação</a:t>
            </a:r>
            <a:r>
              <a:rPr sz="2000" spc="1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sz="2000" spc="-1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t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ecnol</a:t>
            </a:r>
            <a:r>
              <a:rPr sz="2000" spc="-1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ó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gica</a:t>
            </a:r>
            <a:r>
              <a:rPr sz="2000" spc="1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e na    </a:t>
            </a:r>
            <a:r>
              <a:rPr sz="2000" spc="-24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sz="2000" spc="-15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e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str</a:t>
            </a:r>
            <a:r>
              <a:rPr sz="2000" spc="-1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u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tu</a:t>
            </a:r>
            <a:r>
              <a:rPr sz="2000" spc="-15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r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a   </a:t>
            </a:r>
            <a:r>
              <a:rPr sz="2000" spc="245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físi</a:t>
            </a:r>
            <a:r>
              <a:rPr sz="2000" spc="-1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c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a,    </a:t>
            </a:r>
            <a:r>
              <a:rPr sz="2000" spc="-24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sz="2000" spc="-15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re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speitan</a:t>
            </a:r>
            <a:r>
              <a:rPr sz="2000" spc="-15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d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o    </a:t>
            </a:r>
            <a:r>
              <a:rPr sz="2000" spc="-24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pt-BR"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s</a:t>
            </a:r>
            <a:r>
              <a:rPr lang="pt-BR" sz="2000" spc="-15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e</a:t>
            </a:r>
            <a:r>
              <a:rPr lang="pt-BR"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us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   </a:t>
            </a:r>
            <a:r>
              <a:rPr sz="2000" spc="-245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pt-BR"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va</a:t>
            </a:r>
            <a:r>
              <a:rPr lang="pt-BR" sz="2000" spc="-2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l</a:t>
            </a:r>
            <a:r>
              <a:rPr lang="pt-BR"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ores human</a:t>
            </a:r>
            <a:r>
              <a:rPr lang="pt-BR" sz="2000" spc="-1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it</a:t>
            </a:r>
            <a:r>
              <a:rPr lang="pt-BR"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ários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sz="2000" spc="8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e </a:t>
            </a:r>
            <a:r>
              <a:rPr sz="2000" spc="85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o </a:t>
            </a:r>
            <a:r>
              <a:rPr sz="2000" spc="95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sz="2000" spc="-15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c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omp</a:t>
            </a:r>
            <a:r>
              <a:rPr sz="2000" spc="-15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r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o</a:t>
            </a:r>
            <a:r>
              <a:rPr sz="2000" spc="-1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m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isso </a:t>
            </a:r>
            <a:r>
              <a:rPr sz="2000" spc="9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per</a:t>
            </a:r>
            <a:r>
              <a:rPr sz="2000" spc="-2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m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anente </a:t>
            </a:r>
            <a:r>
              <a:rPr sz="2000" spc="85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sz="2000" spc="-15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c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om </a:t>
            </a:r>
            <a:r>
              <a:rPr sz="2000" spc="7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o a</a:t>
            </a:r>
            <a:r>
              <a:rPr sz="2000" spc="5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p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r</a:t>
            </a:r>
            <a:r>
              <a:rPr sz="2000" spc="-1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i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m</a:t>
            </a:r>
            <a:r>
              <a:rPr sz="2000" spc="-1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o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ram</a:t>
            </a:r>
            <a:r>
              <a:rPr sz="2000" spc="-1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en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to      </a:t>
            </a:r>
            <a:r>
              <a:rPr sz="2000" spc="-195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sz="2000" spc="-1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d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os      </a:t>
            </a:r>
            <a:r>
              <a:rPr sz="2000" spc="-2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sz="2000" spc="-15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s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erviços      </a:t>
            </a:r>
            <a:r>
              <a:rPr sz="2000" spc="-215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o</a:t>
            </a:r>
            <a:r>
              <a:rPr sz="2000" spc="5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f</a:t>
            </a:r>
            <a:r>
              <a:rPr sz="2000" spc="-15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e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rec</a:t>
            </a:r>
            <a:r>
              <a:rPr sz="2000" spc="-1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i</a:t>
            </a:r>
            <a:r>
              <a:rPr sz="2000" spc="15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d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os      </a:t>
            </a:r>
            <a:r>
              <a:rPr sz="2000" spc="-21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a comuni</a:t>
            </a:r>
            <a:r>
              <a:rPr sz="2000" spc="-2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d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a</a:t>
            </a:r>
            <a:r>
              <a:rPr sz="2000" spc="5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d</a:t>
            </a:r>
            <a:r>
              <a:rPr sz="2000" spc="-15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e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.</a:t>
            </a:r>
            <a:endParaRPr sz="20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12700" marR="33020" algn="just">
              <a:lnSpc>
                <a:spcPct val="100000"/>
              </a:lnSpc>
              <a:spcBef>
                <a:spcPts val="45"/>
              </a:spcBef>
            </a:pP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Nes</a:t>
            </a:r>
            <a:r>
              <a:rPr sz="2000" spc="5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t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e</a:t>
            </a:r>
            <a:r>
              <a:rPr sz="2000" spc="15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gu</a:t>
            </a:r>
            <a:r>
              <a:rPr sz="2000" spc="-1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i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a,</a:t>
            </a:r>
            <a:r>
              <a:rPr sz="2000" spc="25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você</a:t>
            </a:r>
            <a:r>
              <a:rPr sz="2000" spc="35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te</a:t>
            </a:r>
            <a:r>
              <a:rPr sz="2000" spc="-1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r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á</a:t>
            </a:r>
            <a:r>
              <a:rPr sz="2000" spc="2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aces</a:t>
            </a:r>
            <a:r>
              <a:rPr sz="2000" spc="-1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s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o</a:t>
            </a:r>
            <a:r>
              <a:rPr sz="2000" spc="3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a</a:t>
            </a:r>
            <a:r>
              <a:rPr sz="2000" spc="2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todas</a:t>
            </a:r>
            <a:r>
              <a:rPr sz="2000" spc="3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es</a:t>
            </a:r>
            <a:r>
              <a:rPr sz="2000" spc="-15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s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as</a:t>
            </a:r>
            <a:r>
              <a:rPr sz="2000" spc="45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sz="2000" spc="-3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i</a:t>
            </a:r>
            <a:r>
              <a:rPr sz="2000" spc="-1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nf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o</a:t>
            </a:r>
            <a:r>
              <a:rPr sz="2000" spc="-2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r</a:t>
            </a:r>
            <a:r>
              <a:rPr sz="2000" spc="-15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m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a</a:t>
            </a:r>
            <a:r>
              <a:rPr sz="2000" spc="-35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ç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õ</a:t>
            </a:r>
            <a:r>
              <a:rPr sz="2000" spc="-2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e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s e</a:t>
            </a:r>
            <a:r>
              <a:rPr sz="2000" spc="-1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muito</a:t>
            </a:r>
            <a:r>
              <a:rPr sz="2000" spc="-5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sz="2000" spc="-15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m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a</a:t>
            </a:r>
            <a:r>
              <a:rPr sz="2000" spc="-25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i</a:t>
            </a:r>
            <a:r>
              <a:rPr sz="2000" spc="-15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s</a:t>
            </a:r>
            <a:r>
              <a:rPr sz="2000" spc="-1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..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.</a:t>
            </a:r>
            <a:endParaRPr sz="20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algn="just">
              <a:lnSpc>
                <a:spcPct val="100000"/>
              </a:lnSpc>
            </a:pPr>
            <a:endParaRPr sz="20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algn="just">
              <a:lnSpc>
                <a:spcPct val="100000"/>
              </a:lnSpc>
              <a:spcBef>
                <a:spcPts val="27"/>
              </a:spcBef>
            </a:pPr>
            <a:endParaRPr sz="215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982980" algn="just">
              <a:lnSpc>
                <a:spcPct val="100000"/>
              </a:lnSpc>
            </a:pP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Seja</a:t>
            </a:r>
            <a:r>
              <a:rPr sz="2000" spc="-11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be</a:t>
            </a:r>
            <a:r>
              <a:rPr sz="2000" spc="-15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m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-vin</a:t>
            </a:r>
            <a:r>
              <a:rPr sz="2000" spc="-1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d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o</a:t>
            </a:r>
            <a:r>
              <a:rPr sz="2000" spc="-1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sz="2000" spc="-1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(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a)</a:t>
            </a:r>
            <a:r>
              <a:rPr sz="2000" spc="-7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sz="2000" spc="5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a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o</a:t>
            </a:r>
            <a:r>
              <a:rPr sz="2000" spc="-75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Ho</a:t>
            </a:r>
            <a:r>
              <a:rPr sz="2000" spc="-15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s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pi</a:t>
            </a:r>
            <a:r>
              <a:rPr sz="2000" spc="-1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t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al</a:t>
            </a:r>
            <a:r>
              <a:rPr sz="2000" spc="-9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M</a:t>
            </a:r>
            <a:r>
              <a:rPr sz="2000" spc="-2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B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oi</a:t>
            </a:r>
            <a:r>
              <a:rPr sz="2000" spc="-35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sz="2000" spc="-1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M</a:t>
            </a:r>
            <a:r>
              <a:rPr sz="2000" spc="-2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i</a:t>
            </a:r>
            <a:r>
              <a:rPr sz="2000" spc="-15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r</a:t>
            </a:r>
            <a:r>
              <a:rPr sz="2000" spc="-2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i</a:t>
            </a:r>
            <a:r>
              <a:rPr sz="2000" spc="-15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m</a:t>
            </a:r>
            <a:r>
              <a:rPr sz="2000" dirty="0">
                <a:solidFill>
                  <a:srgbClr val="525252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!</a:t>
            </a:r>
            <a:endParaRPr sz="20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5" name="Imagem 13" descr="foto hospital.jpg">
            <a:extLst>
              <a:ext uri="{FF2B5EF4-FFF2-40B4-BE49-F238E27FC236}">
                <a16:creationId xmlns:a16="http://schemas.microsoft.com/office/drawing/2014/main" xmlns="" id="{9023ED05-A733-4ABA-A699-3F4240434E2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7104113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E6DE54AD-107A-4068-BDFA-52A20B17E97F}"/>
              </a:ext>
            </a:extLst>
          </p:cNvPr>
          <p:cNvSpPr/>
          <p:nvPr/>
        </p:nvSpPr>
        <p:spPr>
          <a:xfrm>
            <a:off x="0" y="4500570"/>
            <a:ext cx="6096000" cy="2357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BAC24FCC-1658-450F-B9FC-A69262545870}"/>
              </a:ext>
            </a:extLst>
          </p:cNvPr>
          <p:cNvSpPr/>
          <p:nvPr/>
        </p:nvSpPr>
        <p:spPr>
          <a:xfrm>
            <a:off x="6096000" y="0"/>
            <a:ext cx="60721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B73B6E7E-ED9D-4857-8A50-F4A68C4D8A5B}"/>
              </a:ext>
            </a:extLst>
          </p:cNvPr>
          <p:cNvSpPr txBox="1"/>
          <p:nvPr/>
        </p:nvSpPr>
        <p:spPr>
          <a:xfrm>
            <a:off x="6456040" y="142852"/>
            <a:ext cx="453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UTI Pediátrica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3F548FB1-4DF4-4A60-86FE-8C8899C4949F}"/>
              </a:ext>
            </a:extLst>
          </p:cNvPr>
          <p:cNvSpPr txBox="1"/>
          <p:nvPr/>
        </p:nvSpPr>
        <p:spPr>
          <a:xfrm>
            <a:off x="5810248" y="685833"/>
            <a:ext cx="6215106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Setor de cuidados  pediátricos para pacientes que requer atenção intensiva.</a:t>
            </a:r>
          </a:p>
          <a:p>
            <a:pPr algn="ctr"/>
            <a:r>
              <a:rPr lang="pt-BR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Unidade que contem acompanhamento com equipe multidisciplinar nas 24horas.</a:t>
            </a:r>
          </a:p>
          <a:p>
            <a:pPr algn="ctr"/>
            <a:r>
              <a:rPr lang="pt-BR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Font typeface="Arial" pitchFamily="34" charset="0"/>
              <a:buChar char="•"/>
            </a:pPr>
            <a:r>
              <a:rPr lang="pt-BR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Todas as sextas –feiras as 14h realizamos reunião com os pais afim de sanar duvidas e acolher.</a:t>
            </a:r>
          </a:p>
          <a:p>
            <a:pPr>
              <a:buFont typeface="Arial" pitchFamily="34" charset="0"/>
              <a:buChar char="•"/>
            </a:pPr>
            <a:endParaRPr lang="pt-BR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4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unidade apresenta risco de queda pelas características dos pacientes por tanto, </a:t>
            </a:r>
            <a:r>
              <a:rPr lang="pt-BR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manter grades elevadas para evitar  o risco de queda da crianças/ lactentes.</a:t>
            </a:r>
          </a:p>
          <a:p>
            <a:endParaRPr lang="pt-BR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Importante! </a:t>
            </a:r>
          </a:p>
          <a:p>
            <a:r>
              <a:rPr lang="pt-BR" sz="14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Cuidados ao uso da Poltrona</a:t>
            </a:r>
          </a:p>
          <a:p>
            <a:pPr>
              <a:buFont typeface="Arial" pitchFamily="34" charset="0"/>
              <a:buChar char="•"/>
            </a:pPr>
            <a:r>
              <a:rPr lang="pt-BR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Não dormir com criança no colo </a:t>
            </a:r>
          </a:p>
          <a:p>
            <a:pPr>
              <a:buFont typeface="Arial" pitchFamily="34" charset="0"/>
              <a:buChar char="•"/>
            </a:pPr>
            <a:r>
              <a:rPr lang="pt-BR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Não manter poltrona deitada enquanto criança no colo </a:t>
            </a:r>
          </a:p>
          <a:p>
            <a:pPr>
              <a:buFont typeface="Arial" pitchFamily="34" charset="0"/>
              <a:buChar char="•"/>
            </a:pPr>
            <a:r>
              <a:rPr lang="pt-BR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Solicitar a enfermagem sempre que precisar retirar  e retornar  a criança do berço  e para manipulação das grades por risco de retirada acidental de dispositivos.</a:t>
            </a:r>
          </a:p>
          <a:p>
            <a:pPr>
              <a:buFont typeface="Arial" pitchFamily="34" charset="0"/>
              <a:buChar char="•"/>
            </a:pPr>
            <a:endParaRPr lang="pt-BR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2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IMPORTANTE: Boletim médico  todos os dias de 14:00h as 15:00h horas.</a:t>
            </a:r>
          </a:p>
          <a:p>
            <a:r>
              <a:rPr lang="pt-BR" sz="12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Troca de acompanhante  todos os dias manhã 09:30 as 10:00h, tarde 15:00 as 15:30h, noite 21 as 21:30h.</a:t>
            </a:r>
          </a:p>
          <a:p>
            <a:r>
              <a:rPr lang="pt-BR" sz="12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Visita estendida: Duas (2) por dia com permanência de uma hora sendo uma por vez.</a:t>
            </a:r>
          </a:p>
          <a:p>
            <a:endParaRPr lang="pt-BR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Char char="•"/>
            </a:pPr>
            <a:endParaRPr lang="pt-BR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1238216" y="1285860"/>
            <a:ext cx="3643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 </a:t>
            </a:r>
          </a:p>
        </p:txBody>
      </p:sp>
      <p:sp>
        <p:nvSpPr>
          <p:cNvPr id="41986" name="AutoShape 2" descr="Fotos de Paciente uti, Imagens de Paciente uti sem royalties |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1988" name="AutoShape 4" descr="Fotos de Paciente uti, Imagens de Paciente uti sem royalties |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" name="Imagem 9" descr="IMG_06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470" y="435239"/>
            <a:ext cx="5286412" cy="6000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72732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D8FF7B9-ACD1-4AC7-AEFC-98FFB9C31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152" y="95060"/>
            <a:ext cx="10775694" cy="392415"/>
          </a:xfrm>
        </p:spPr>
        <p:txBody>
          <a:bodyPr/>
          <a:lstStyle/>
          <a:p>
            <a:r>
              <a:rPr lang="pt-BR" dirty="0"/>
              <a:t>D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33BC1F6D-7D36-4AC3-AFD1-05E9271447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2398" y="928670"/>
            <a:ext cx="5286412" cy="3908762"/>
          </a:xfrm>
        </p:spPr>
        <p:txBody>
          <a:bodyPr/>
          <a:lstStyle/>
          <a:p>
            <a:pPr algn="ctr"/>
            <a:r>
              <a:rPr lang="pt-BR" sz="1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sz="18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 de acolhimento: </a:t>
            </a:r>
            <a:r>
              <a:rPr lang="pt-BR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mbiente de descompressão para acompanhantes e responsáveis sendo  disponível tomadas para recarga de celular levando em conta a necessidade de comunicação e o critério de NÃO ser possível utilizar tomadas dentro da unidade para este fim, celulares devem ser mantidos com acompanhante porém em saco plástico fornecido pelo setor. </a:t>
            </a:r>
            <a:endParaRPr lang="pt-BR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Pede se NÃO  trazer alimentos de casa afim de evitar contaminação</a:t>
            </a:r>
            <a:r>
              <a:rPr lang="pt-B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pt-BR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pt-BR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Vestiário: </a:t>
            </a: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disponibiliza chuveiro ; Banheiro ; Armários para guardar as bolsas, manter somente mínimo necessário para higiene e vestimenta do dia orienta se NÃO manter objetos de valor.</a:t>
            </a:r>
          </a:p>
          <a:p>
            <a:endParaRPr lang="pt-BR" sz="14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4807F3E8-546F-4DCB-AF50-C6025CD782ED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6667504" y="857232"/>
            <a:ext cx="5072098" cy="5047536"/>
          </a:xfrm>
        </p:spPr>
        <p:txBody>
          <a:bodyPr/>
          <a:lstStyle/>
          <a:p>
            <a:pPr algn="ctr"/>
            <a:endParaRPr lang="pt-BR" sz="16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pt-BR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Não manipular as crianças que  estejam com  drenos, sondas, tubos e cateteres para evitar retirada acidental;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Solicitar a enfermagem sempre que houver duvidas referentes aos dispositivos.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endParaRPr lang="pt-BR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Higiene das Mãos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Sempre que entrar na unidade;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Antes de tocar na criança;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Sempre que tocar em áreas próximas ou objetos;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Proibido utilizar anéis, pulseira, relógio e bonés.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endParaRPr lang="pt-BR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Precaução de contato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Não frequentar outros leitos por risco de infecção cruzada ; Manter – se de máscara na unidade e dependências do hospital e com etiquetas de identificação fornecida pela internação.</a:t>
            </a:r>
          </a:p>
          <a:p>
            <a:pPr>
              <a:buFont typeface="Arial" pitchFamily="34" charset="0"/>
              <a:buChar char="•"/>
            </a:pPr>
            <a:endParaRPr lang="pt-BR" dirty="0"/>
          </a:p>
          <a:p>
            <a:pPr>
              <a:buFont typeface="Arial" pitchFamily="34" charset="0"/>
              <a:buChar char="•"/>
            </a:pPr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72AD88DF-AFEB-418B-882C-B725AD7CE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95856"/>
            <a:ext cx="3600400" cy="2262144"/>
          </a:xfrm>
          <a:prstGeom prst="rect">
            <a:avLst/>
          </a:prstGeom>
        </p:spPr>
      </p:pic>
      <p:sp>
        <p:nvSpPr>
          <p:cNvPr id="6" name="object 10"/>
          <p:cNvSpPr/>
          <p:nvPr/>
        </p:nvSpPr>
        <p:spPr>
          <a:xfrm>
            <a:off x="595274" y="214290"/>
            <a:ext cx="4788535" cy="686148"/>
          </a:xfrm>
          <a:custGeom>
            <a:avLst/>
            <a:gdLst/>
            <a:ahLst/>
            <a:cxnLst/>
            <a:rect l="l" t="t" r="r" b="b"/>
            <a:pathLst>
              <a:path w="4788535" h="988694">
                <a:moveTo>
                  <a:pt x="4623450" y="0"/>
                </a:moveTo>
                <a:lnTo>
                  <a:pt x="165104" y="0"/>
                </a:lnTo>
                <a:lnTo>
                  <a:pt x="121289" y="5699"/>
                </a:lnTo>
                <a:lnTo>
                  <a:pt x="81914" y="22219"/>
                </a:lnTo>
                <a:lnTo>
                  <a:pt x="48255" y="48249"/>
                </a:lnTo>
                <a:lnTo>
                  <a:pt x="22229" y="81259"/>
                </a:lnTo>
                <a:lnTo>
                  <a:pt x="5714" y="120639"/>
                </a:lnTo>
                <a:lnTo>
                  <a:pt x="0" y="164439"/>
                </a:lnTo>
                <a:lnTo>
                  <a:pt x="0" y="824209"/>
                </a:lnTo>
                <a:lnTo>
                  <a:pt x="5714" y="868039"/>
                </a:lnTo>
                <a:lnTo>
                  <a:pt x="22229" y="907389"/>
                </a:lnTo>
                <a:lnTo>
                  <a:pt x="48255" y="940429"/>
                </a:lnTo>
                <a:lnTo>
                  <a:pt x="81914" y="966459"/>
                </a:lnTo>
                <a:lnTo>
                  <a:pt x="121289" y="982979"/>
                </a:lnTo>
                <a:lnTo>
                  <a:pt x="165104" y="988679"/>
                </a:lnTo>
                <a:lnTo>
                  <a:pt x="4623450" y="988679"/>
                </a:lnTo>
                <a:lnTo>
                  <a:pt x="4667249" y="982979"/>
                </a:lnTo>
                <a:lnTo>
                  <a:pt x="4706630" y="966459"/>
                </a:lnTo>
                <a:lnTo>
                  <a:pt x="4740279" y="940429"/>
                </a:lnTo>
                <a:lnTo>
                  <a:pt x="4765669" y="907389"/>
                </a:lnTo>
                <a:lnTo>
                  <a:pt x="4782830" y="868039"/>
                </a:lnTo>
                <a:lnTo>
                  <a:pt x="4788529" y="824209"/>
                </a:lnTo>
                <a:lnTo>
                  <a:pt x="4788529" y="164439"/>
                </a:lnTo>
                <a:lnTo>
                  <a:pt x="4782830" y="120639"/>
                </a:lnTo>
                <a:lnTo>
                  <a:pt x="4765669" y="81259"/>
                </a:lnTo>
                <a:lnTo>
                  <a:pt x="4740279" y="48249"/>
                </a:lnTo>
                <a:lnTo>
                  <a:pt x="4706630" y="22219"/>
                </a:lnTo>
                <a:lnTo>
                  <a:pt x="4667249" y="5699"/>
                </a:lnTo>
                <a:lnTo>
                  <a:pt x="4623450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 lIns="0" tIns="0" rIns="0" bIns="0" rtlCol="0"/>
          <a:lstStyle/>
          <a:p>
            <a:pPr algn="ctr"/>
            <a:r>
              <a:rPr lang="pt-BR" sz="32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Disponibilizamos</a:t>
            </a:r>
            <a:endParaRPr sz="32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object 10"/>
          <p:cNvSpPr/>
          <p:nvPr/>
        </p:nvSpPr>
        <p:spPr>
          <a:xfrm>
            <a:off x="6524628" y="71414"/>
            <a:ext cx="5143536" cy="988694"/>
          </a:xfrm>
          <a:custGeom>
            <a:avLst/>
            <a:gdLst/>
            <a:ahLst/>
            <a:cxnLst/>
            <a:rect l="l" t="t" r="r" b="b"/>
            <a:pathLst>
              <a:path w="4788535" h="988694">
                <a:moveTo>
                  <a:pt x="4623450" y="0"/>
                </a:moveTo>
                <a:lnTo>
                  <a:pt x="165104" y="0"/>
                </a:lnTo>
                <a:lnTo>
                  <a:pt x="121289" y="5699"/>
                </a:lnTo>
                <a:lnTo>
                  <a:pt x="81914" y="22219"/>
                </a:lnTo>
                <a:lnTo>
                  <a:pt x="48255" y="48249"/>
                </a:lnTo>
                <a:lnTo>
                  <a:pt x="22229" y="81259"/>
                </a:lnTo>
                <a:lnTo>
                  <a:pt x="5714" y="120639"/>
                </a:lnTo>
                <a:lnTo>
                  <a:pt x="0" y="164439"/>
                </a:lnTo>
                <a:lnTo>
                  <a:pt x="0" y="824209"/>
                </a:lnTo>
                <a:lnTo>
                  <a:pt x="5714" y="868039"/>
                </a:lnTo>
                <a:lnTo>
                  <a:pt x="22229" y="907389"/>
                </a:lnTo>
                <a:lnTo>
                  <a:pt x="48255" y="940429"/>
                </a:lnTo>
                <a:lnTo>
                  <a:pt x="81914" y="966459"/>
                </a:lnTo>
                <a:lnTo>
                  <a:pt x="121289" y="982979"/>
                </a:lnTo>
                <a:lnTo>
                  <a:pt x="165104" y="988679"/>
                </a:lnTo>
                <a:lnTo>
                  <a:pt x="4623450" y="988679"/>
                </a:lnTo>
                <a:lnTo>
                  <a:pt x="4667249" y="982979"/>
                </a:lnTo>
                <a:lnTo>
                  <a:pt x="4706630" y="966459"/>
                </a:lnTo>
                <a:lnTo>
                  <a:pt x="4740279" y="940429"/>
                </a:lnTo>
                <a:lnTo>
                  <a:pt x="4765669" y="907389"/>
                </a:lnTo>
                <a:lnTo>
                  <a:pt x="4782830" y="868039"/>
                </a:lnTo>
                <a:lnTo>
                  <a:pt x="4788529" y="824209"/>
                </a:lnTo>
                <a:lnTo>
                  <a:pt x="4788529" y="164439"/>
                </a:lnTo>
                <a:lnTo>
                  <a:pt x="4782830" y="120639"/>
                </a:lnTo>
                <a:lnTo>
                  <a:pt x="4765669" y="81259"/>
                </a:lnTo>
                <a:lnTo>
                  <a:pt x="4740279" y="48249"/>
                </a:lnTo>
                <a:lnTo>
                  <a:pt x="4706630" y="22219"/>
                </a:lnTo>
                <a:lnTo>
                  <a:pt x="4667249" y="5699"/>
                </a:lnTo>
                <a:lnTo>
                  <a:pt x="4623450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 lIns="0" tIns="0" rIns="0" bIns="0" rtlCol="0"/>
          <a:lstStyle/>
          <a:p>
            <a:pPr algn="ctr"/>
            <a:r>
              <a:rPr lang="pt-BR" sz="32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Cuidados </a:t>
            </a:r>
            <a:r>
              <a:rPr lang="pt-BR" sz="32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 dispositivos e </a:t>
            </a:r>
            <a:r>
              <a:rPr lang="pt-BR" sz="32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Higiene</a:t>
            </a:r>
            <a:endParaRPr lang="pt-BR" sz="32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2"/>
          <p:cNvSpPr/>
          <p:nvPr/>
        </p:nvSpPr>
        <p:spPr>
          <a:xfrm>
            <a:off x="5815339" y="356219"/>
            <a:ext cx="0" cy="5073650"/>
          </a:xfrm>
          <a:custGeom>
            <a:avLst/>
            <a:gdLst/>
            <a:ahLst/>
            <a:cxnLst/>
            <a:rect l="l" t="t" r="r" b="b"/>
            <a:pathLst>
              <a:path h="5073650">
                <a:moveTo>
                  <a:pt x="0" y="0"/>
                </a:moveTo>
                <a:lnTo>
                  <a:pt x="0" y="5073661"/>
                </a:lnTo>
              </a:path>
            </a:pathLst>
          </a:custGeom>
          <a:ln w="6095">
            <a:solidFill>
              <a:srgbClr val="6C1F7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411931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E6DE54AD-107A-4068-BDFA-52A20B17E97F}"/>
              </a:ext>
            </a:extLst>
          </p:cNvPr>
          <p:cNvSpPr/>
          <p:nvPr/>
        </p:nvSpPr>
        <p:spPr>
          <a:xfrm>
            <a:off x="238084" y="-14290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BAC24FCC-1658-450F-B9FC-A69262545870}"/>
              </a:ext>
            </a:extLst>
          </p:cNvPr>
          <p:cNvSpPr/>
          <p:nvPr/>
        </p:nvSpPr>
        <p:spPr>
          <a:xfrm>
            <a:off x="6096000" y="0"/>
            <a:ext cx="60721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B73B6E7E-ED9D-4857-8A50-F4A68C4D8A5B}"/>
              </a:ext>
            </a:extLst>
          </p:cNvPr>
          <p:cNvSpPr txBox="1"/>
          <p:nvPr/>
        </p:nvSpPr>
        <p:spPr>
          <a:xfrm>
            <a:off x="452398" y="357166"/>
            <a:ext cx="453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 smtClean="0">
                <a:solidFill>
                  <a:schemeClr val="accent5">
                    <a:lumMod val="75000"/>
                  </a:schemeClr>
                </a:solidFill>
                <a:latin typeface="Avenir Next LT Pro Light" panose="020B0304020202020204" pitchFamily="34" charset="0"/>
              </a:rPr>
              <a:t>UTI Adulto  </a:t>
            </a:r>
            <a:endParaRPr lang="pt-BR" sz="4000" b="1" dirty="0">
              <a:solidFill>
                <a:schemeClr val="accent5">
                  <a:lumMod val="75000"/>
                </a:schemeClr>
              </a:solidFill>
              <a:latin typeface="Avenir Next LT Pro Light" panose="020B0304020202020204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5810248" y="642918"/>
            <a:ext cx="6096000" cy="50604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UTI é o setor que está destinado a ofertar suporte avançado de vida ao paciente em estado crítico. É composta por profissionais altamente capacitados para agir rapidamente, de forma humanista e com alto conhecimento sobre as tecnologias mais avançadas, para atuar em casos graves e agudos. 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 hospital é equipado com </a:t>
            </a:r>
            <a:r>
              <a:rPr lang="pt-BR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uma </a:t>
            </a:r>
            <a:r>
              <a:rPr lang="pt-BR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UTI (Unidade de Terapia Intensiva) de alta modernidade com 60 leitos, separadas em 3 unidades, onde é aplicado o cuidado nas 24 horas.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Por meio do projeto Planetree, o Hospital Mboi Mirim tem investido no conceito de Unidade de Terapia Intensiva (UTI) humanizada, permitindo que os familiares dos pacientes permaneçam como acompanhante durante a internação</a:t>
            </a:r>
            <a:r>
              <a:rPr lang="pt-BR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pt-BR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Todas as quartas feiras as 10h realizamos reunião com os parceiros do cuidado afim de sanar dúvidas e acolher.</a:t>
            </a: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Boletim Médico acontece diariamente das 14h às </a:t>
            </a:r>
            <a:r>
              <a:rPr lang="pt-BR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15h nas 3 unidades de Terapia Intensiva.</a:t>
            </a:r>
          </a:p>
          <a:p>
            <a:pPr marL="457200" algn="just">
              <a:lnSpc>
                <a:spcPct val="107000"/>
              </a:lnSpc>
              <a:spcAft>
                <a:spcPts val="800"/>
              </a:spcAft>
            </a:pPr>
            <a:endParaRPr lang="pt-BR" sz="12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6646" y="1214422"/>
            <a:ext cx="5096143" cy="3848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tângulo 7"/>
          <p:cNvSpPr/>
          <p:nvPr/>
        </p:nvSpPr>
        <p:spPr>
          <a:xfrm>
            <a:off x="166646" y="4929198"/>
            <a:ext cx="5715040" cy="17910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07000"/>
              </a:lnSpc>
              <a:spcAft>
                <a:spcPts val="800"/>
              </a:spcAft>
            </a:pPr>
            <a:endParaRPr lang="pt-BR" sz="12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just">
              <a:lnSpc>
                <a:spcPct val="107000"/>
              </a:lnSpc>
              <a:spcAft>
                <a:spcPts val="800"/>
              </a:spcAft>
            </a:pPr>
            <a:r>
              <a:rPr lang="pt-BR" sz="1200" b="1" u="sng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Solicitamos atenção quanto: </a:t>
            </a:r>
            <a:endParaRPr lang="pt-BR" sz="1200" b="1" u="sng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 uso do celular nas dependências da UTI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Entrada com alimentos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Frequentar</a:t>
            </a:r>
            <a:r>
              <a:rPr lang="pt-BR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outros leitos pelo risco de infecção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Manipular os equipamentos disponíveis no leito</a:t>
            </a:r>
            <a:endParaRPr lang="pt-BR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732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E6DE54AD-107A-4068-BDFA-52A20B17E97F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algn="ctr"/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BAC24FCC-1658-450F-B9FC-A69262545870}"/>
              </a:ext>
            </a:extLst>
          </p:cNvPr>
          <p:cNvSpPr/>
          <p:nvPr/>
        </p:nvSpPr>
        <p:spPr>
          <a:xfrm>
            <a:off x="6096000" y="0"/>
            <a:ext cx="60721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B73B6E7E-ED9D-4857-8A50-F4A68C4D8A5B}"/>
              </a:ext>
            </a:extLst>
          </p:cNvPr>
          <p:cNvSpPr txBox="1"/>
          <p:nvPr/>
        </p:nvSpPr>
        <p:spPr>
          <a:xfrm>
            <a:off x="166646" y="214290"/>
            <a:ext cx="5857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Pronto Socorro Adulto </a:t>
            </a:r>
            <a:endParaRPr lang="pt-BR" sz="3200" b="1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3F548FB1-4DF4-4A60-86FE-8C8899C4949F}"/>
              </a:ext>
            </a:extLst>
          </p:cNvPr>
          <p:cNvSpPr txBox="1"/>
          <p:nvPr/>
        </p:nvSpPr>
        <p:spPr>
          <a:xfrm>
            <a:off x="380960" y="928670"/>
            <a:ext cx="5832647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100" dirty="0" smtClean="0">
                <a:latin typeface="Arial" pitchFamily="34" charset="0"/>
                <a:cs typeface="Arial" pitchFamily="34" charset="0"/>
              </a:rPr>
              <a:t>Orientações para pacientes e acompanhantes</a:t>
            </a:r>
          </a:p>
          <a:p>
            <a:pPr>
              <a:lnSpc>
                <a:spcPct val="150000"/>
              </a:lnSpc>
            </a:pPr>
            <a:r>
              <a:rPr lang="pt-BR" sz="1100" b="1" dirty="0" smtClean="0">
                <a:latin typeface="Arial" pitchFamily="34" charset="0"/>
                <a:cs typeface="Arial" pitchFamily="34" charset="0"/>
              </a:rPr>
              <a:t>Admissão na sala da emergência</a:t>
            </a:r>
            <a:endParaRPr lang="pt-BR" sz="11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100" dirty="0" smtClean="0">
                <a:latin typeface="Arial" pitchFamily="34" charset="0"/>
                <a:cs typeface="Arial" pitchFamily="34" charset="0"/>
              </a:rPr>
              <a:t>Ao chegar na sala de emergência, o paciente será atendido pela equipe médica e de enfermagem. Após a avaliação clínica inicial, o plantonista irá conversar com o acompanhante e passar as informações iniciais do quadro clínico e plano terapêutico inicial. Após esse contato inicial o paciente será acomodado em um leito da sala de emergência. Não é permitida a presença de acompanhante na sala de emergência, exceto: pacientes menores de 18 anos e maiores de 60 anos; pacientes portadores de necessidades especiais e por indicação médica.</a:t>
            </a:r>
          </a:p>
          <a:p>
            <a:pPr>
              <a:lnSpc>
                <a:spcPct val="150000"/>
              </a:lnSpc>
            </a:pPr>
            <a:r>
              <a:rPr lang="pt-BR" sz="11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pt-BR" sz="1100" b="1" dirty="0" smtClean="0">
                <a:latin typeface="Arial" pitchFamily="34" charset="0"/>
                <a:cs typeface="Arial" pitchFamily="34" charset="0"/>
              </a:rPr>
              <a:t>Visitas e acompanhantes</a:t>
            </a:r>
            <a:endParaRPr lang="pt-BR" sz="11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100" dirty="0" smtClean="0">
                <a:latin typeface="Arial" pitchFamily="34" charset="0"/>
                <a:cs typeface="Arial" pitchFamily="34" charset="0"/>
              </a:rPr>
              <a:t>A presença de familiares e visitantes é importante para a recuperação do paciente. As visitas são limitadas a duas pessoas por período. Não é permitida a visita de crianças menores de 14 anos. </a:t>
            </a:r>
          </a:p>
          <a:p>
            <a:pPr>
              <a:lnSpc>
                <a:spcPct val="150000"/>
              </a:lnSpc>
            </a:pPr>
            <a:r>
              <a:rPr lang="pt-BR" sz="1100" dirty="0" smtClean="0">
                <a:latin typeface="Arial" pitchFamily="34" charset="0"/>
                <a:cs typeface="Arial" pitchFamily="34" charset="0"/>
              </a:rPr>
              <a:t>Caso seja necessário, visitas de crianças poderão ser realizadas desde que haja uma autorização do hospital; não sente ou deite na cama a qual é destinada ao paciente; não manipule os equipamentos, soros, sondas ou acesso venoso. Chame a enfermagem sempre que precisar; para resguardar a privacidade dos pacientes, não é permitido registrar imagens de foto ou vídeo dentro das instalações do hospital; não são permitidas para pessoas com quadros infecciosos, nem mesmo com o uso de máscaras.</a:t>
            </a:r>
          </a:p>
          <a:p>
            <a:pPr>
              <a:lnSpc>
                <a:spcPct val="150000"/>
              </a:lnSpc>
            </a:pPr>
            <a:endParaRPr lang="pt-BR" sz="11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pt-BR" sz="11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11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11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96066" y="3286124"/>
            <a:ext cx="4934391" cy="2814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tângulo 9"/>
          <p:cNvSpPr/>
          <p:nvPr/>
        </p:nvSpPr>
        <p:spPr>
          <a:xfrm>
            <a:off x="6453190" y="1714488"/>
            <a:ext cx="5500726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100" dirty="0" smtClean="0">
                <a:latin typeface="Arial" pitchFamily="34" charset="0"/>
                <a:cs typeface="Arial" pitchFamily="34" charset="0"/>
              </a:rPr>
              <a:t>A liberação para a visita poderá ser alterada em função de intercorrências na unidade.</a:t>
            </a:r>
          </a:p>
          <a:p>
            <a:pPr>
              <a:lnSpc>
                <a:spcPct val="150000"/>
              </a:lnSpc>
            </a:pPr>
            <a:r>
              <a:rPr lang="pt-BR" sz="1100" dirty="0" smtClean="0">
                <a:latin typeface="Arial" pitchFamily="34" charset="0"/>
                <a:cs typeface="Arial" pitchFamily="34" charset="0"/>
              </a:rPr>
              <a:t>Após </a:t>
            </a:r>
            <a:r>
              <a:rPr lang="pt-BR" sz="1100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pt-BR" sz="1100" dirty="0" smtClean="0">
                <a:latin typeface="Arial" pitchFamily="34" charset="0"/>
                <a:cs typeface="Arial" pitchFamily="34" charset="0"/>
              </a:rPr>
              <a:t> comunicação de alta hospitalar pelo médico,o paciente receberá  as orientações gerais da equipe de enfermagem e administrativo. Finalizado o processo de alta, o paciente deve organizar-se para deixar o Hospital em até uma hora. </a:t>
            </a:r>
            <a:endParaRPr lang="pt-BR" sz="11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6453190" y="928670"/>
            <a:ext cx="6096000" cy="61215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pt-BR" sz="1200" b="1" dirty="0" smtClean="0">
                <a:latin typeface="Arial" pitchFamily="34" charset="0"/>
                <a:cs typeface="Arial" pitchFamily="34" charset="0"/>
              </a:rPr>
              <a:t>Horário do boletim médico: das 16h às 17h.</a:t>
            </a:r>
          </a:p>
          <a:p>
            <a:pPr>
              <a:lnSpc>
                <a:spcPct val="150000"/>
              </a:lnSpc>
            </a:pPr>
            <a:r>
              <a:rPr lang="pt-BR" sz="1200" b="1" dirty="0" smtClean="0">
                <a:latin typeface="Arial" pitchFamily="34" charset="0"/>
                <a:cs typeface="Arial" pitchFamily="34" charset="0"/>
              </a:rPr>
              <a:t>Visita sem boletim: 21h às 22h. </a:t>
            </a:r>
            <a:endParaRPr lang="pt-BR" sz="1200" b="1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732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E6DE54AD-107A-4068-BDFA-52A20B17E97F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BAC24FCC-1658-450F-B9FC-A69262545870}"/>
              </a:ext>
            </a:extLst>
          </p:cNvPr>
          <p:cNvSpPr/>
          <p:nvPr/>
        </p:nvSpPr>
        <p:spPr>
          <a:xfrm>
            <a:off x="6096000" y="0"/>
            <a:ext cx="60721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66646" y="1857364"/>
            <a:ext cx="5310182" cy="3936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O Hospital do </a:t>
            </a:r>
            <a:r>
              <a:rPr kumimoji="0" lang="pt-B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M´boi</a:t>
            </a:r>
            <a:r>
              <a:rPr kumimoji="0" lang="pt-B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Mirim utiliza o protocolo Manchester, que é uma metodologia de classificação de risco utilizada em diversos países ao redor do mundo para </a:t>
            </a:r>
            <a:r>
              <a:rPr kumimoji="0" lang="pt-B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priorizar o atendimento nas unidades de urgência</a:t>
            </a:r>
            <a:r>
              <a:rPr kumimoji="0" lang="pt-B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Essa metodologia </a:t>
            </a:r>
            <a:r>
              <a:rPr kumimoji="0" lang="pt-B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identifica rapidamente os pacientes com risco de morte e os pacientes estáveis, organizando-os de maneira a atender primeiro os que mais necessitam. O método ajuda a definir qual a área mais adequada para tratar o paciente no serviço de urgência e emergência auxiliando também na organização dos processos assistenciais.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BR" sz="12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Após essa Avaliação</a:t>
            </a:r>
            <a:r>
              <a:rPr kumimoji="0" lang="pt-BR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ser realizada pelo Enfermeiro da Triagem e posteriormente o paciente será encaminhado a Recepção para cadastro.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1200" baseline="0" dirty="0" smtClean="0">
                <a:latin typeface="Arial" pitchFamily="34" charset="0"/>
                <a:cs typeface="Arial" pitchFamily="34" charset="0"/>
              </a:rPr>
              <a:t>Após</a:t>
            </a:r>
            <a:r>
              <a:rPr lang="pt-BR" sz="1200" dirty="0" smtClean="0">
                <a:latin typeface="Arial" pitchFamily="34" charset="0"/>
                <a:cs typeface="Arial" pitchFamily="34" charset="0"/>
              </a:rPr>
              <a:t> o cadastro o paciente será chamado para consulta priorizando a cor para o atendimento. </a:t>
            </a:r>
            <a:endParaRPr kumimoji="0" lang="pt-B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B73B6E7E-ED9D-4857-8A50-F4A68C4D8A5B}"/>
              </a:ext>
            </a:extLst>
          </p:cNvPr>
          <p:cNvSpPr txBox="1"/>
          <p:nvPr/>
        </p:nvSpPr>
        <p:spPr>
          <a:xfrm>
            <a:off x="166646" y="214290"/>
            <a:ext cx="58579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pt-BR" sz="3200" b="1" dirty="0" smtClean="0">
                <a:solidFill>
                  <a:srgbClr val="0070C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Classificação de risco utilizada na entrada do PS</a:t>
            </a:r>
            <a:endParaRPr lang="pt-BR" sz="3200" dirty="0" smtClean="0">
              <a:solidFill>
                <a:srgbClr val="0070C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  <p:pic>
        <p:nvPicPr>
          <p:cNvPr id="1026" name="Picture 2" descr="47e828dd-b53e-4a2b-9cd5-d6bec4ffb5a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38876" y="2357430"/>
            <a:ext cx="5754727" cy="3237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B73B6E7E-ED9D-4857-8A50-F4A68C4D8A5B}"/>
              </a:ext>
            </a:extLst>
          </p:cNvPr>
          <p:cNvSpPr txBox="1"/>
          <p:nvPr/>
        </p:nvSpPr>
        <p:spPr>
          <a:xfrm>
            <a:off x="6024562" y="214290"/>
            <a:ext cx="58579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pt-BR" sz="3200" b="1" dirty="0" smtClean="0">
                <a:solidFill>
                  <a:srgbClr val="0070C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Classificação de risco – Protocolo de Manchester </a:t>
            </a:r>
            <a:endParaRPr lang="pt-BR" sz="3200" dirty="0" smtClean="0">
              <a:solidFill>
                <a:srgbClr val="0070C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  <p:sp>
        <p:nvSpPr>
          <p:cNvPr id="8" name="object 2"/>
          <p:cNvSpPr/>
          <p:nvPr/>
        </p:nvSpPr>
        <p:spPr>
          <a:xfrm>
            <a:off x="5815339" y="356219"/>
            <a:ext cx="0" cy="5073650"/>
          </a:xfrm>
          <a:custGeom>
            <a:avLst/>
            <a:gdLst/>
            <a:ahLst/>
            <a:cxnLst/>
            <a:rect l="l" t="t" r="r" b="b"/>
            <a:pathLst>
              <a:path h="5073650">
                <a:moveTo>
                  <a:pt x="0" y="0"/>
                </a:moveTo>
                <a:lnTo>
                  <a:pt x="0" y="5073661"/>
                </a:lnTo>
              </a:path>
            </a:pathLst>
          </a:custGeom>
          <a:ln w="6095">
            <a:solidFill>
              <a:srgbClr val="6C1F7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72732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E6DE54AD-107A-4068-BDFA-52A20B17E97F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BAC24FCC-1658-450F-B9FC-A69262545870}"/>
              </a:ext>
            </a:extLst>
          </p:cNvPr>
          <p:cNvSpPr/>
          <p:nvPr/>
        </p:nvSpPr>
        <p:spPr>
          <a:xfrm>
            <a:off x="6096000" y="0"/>
            <a:ext cx="60721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B73B6E7E-ED9D-4857-8A50-F4A68C4D8A5B}"/>
              </a:ext>
            </a:extLst>
          </p:cNvPr>
          <p:cNvSpPr txBox="1"/>
          <p:nvPr/>
        </p:nvSpPr>
        <p:spPr>
          <a:xfrm>
            <a:off x="166646" y="214290"/>
            <a:ext cx="6000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Pronto Socorro Infantil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3F548FB1-4DF4-4A60-86FE-8C8899C4949F}"/>
              </a:ext>
            </a:extLst>
          </p:cNvPr>
          <p:cNvSpPr txBox="1"/>
          <p:nvPr/>
        </p:nvSpPr>
        <p:spPr>
          <a:xfrm>
            <a:off x="95208" y="1357298"/>
            <a:ext cx="583264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Orientações para pacientes e acompanhantes</a:t>
            </a:r>
          </a:p>
          <a:p>
            <a:pPr>
              <a:lnSpc>
                <a:spcPct val="150000"/>
              </a:lnSpc>
            </a:pP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Nossa unidade  conta com 20 leitos de  pronto atendimento  infantil , sendo  um  de estabilização e dois de 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isolamento.</a:t>
            </a:r>
          </a:p>
          <a:p>
            <a:pPr marL="285750" indent="-285750">
              <a:lnSpc>
                <a:spcPct val="150000"/>
              </a:lnSpc>
            </a:pP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Equipe multiprofissional ( enfermagem , médico, fisioterapia ,nutricionista ...) </a:t>
            </a:r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</a:pP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Pacientes após avaliação  e  conduta  podem ser  encaminhados para unidade de internação pediátrica Enfermaria,Unidade de cuidados intensivos pediátricos (UTIP), Alta para domicilio , transferências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  <a:p>
            <a:pPr marL="285750" indent="-285750">
              <a:lnSpc>
                <a:spcPct val="150000"/>
              </a:lnSpc>
            </a:pP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Realizado avaliação do paciente  em sala de triagem  pela equipe de enfermagem  onde após classificação e encaminhado  para  atendimento correspondente.</a:t>
            </a:r>
          </a:p>
          <a:p>
            <a:pPr marL="285750" indent="-285750"/>
            <a:endParaRPr lang="pt-BR" dirty="0"/>
          </a:p>
          <a:p>
            <a:pPr marL="285750" indent="-285750"/>
            <a:endParaRPr lang="pt-BR" dirty="0"/>
          </a:p>
        </p:txBody>
      </p:sp>
      <p:pic>
        <p:nvPicPr>
          <p:cNvPr id="55300" name="Picture 4" descr="Vereador quer implantar triagem nos atendimentos de urgência Notícia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10446" y="3786190"/>
            <a:ext cx="4239235" cy="26739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CaixaDeTexto 9"/>
          <p:cNvSpPr txBox="1"/>
          <p:nvPr/>
        </p:nvSpPr>
        <p:spPr>
          <a:xfrm>
            <a:off x="6310314" y="1285860"/>
            <a:ext cx="557216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200" dirty="0">
                <a:latin typeface="Arial" pitchFamily="34" charset="0"/>
                <a:cs typeface="Arial" pitchFamily="34" charset="0"/>
              </a:rPr>
              <a:t>Boletim Médico, Visitas e Acompanhantes</a:t>
            </a:r>
          </a:p>
          <a:p>
            <a:pPr algn="ctr">
              <a:lnSpc>
                <a:spcPct val="150000"/>
              </a:lnSpc>
            </a:pPr>
            <a:endParaRPr lang="pt-BR" sz="12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1200" dirty="0">
                <a:latin typeface="Arial" pitchFamily="34" charset="0"/>
                <a:cs typeface="Arial" pitchFamily="34" charset="0"/>
              </a:rPr>
              <a:t> Os boletins médicos são passados das 13:00h as </a:t>
            </a:r>
            <a:r>
              <a:rPr lang="pt-BR" sz="1200" dirty="0" smtClean="0">
                <a:latin typeface="Arial" pitchFamily="34" charset="0"/>
                <a:cs typeface="Arial" pitchFamily="34" charset="0"/>
              </a:rPr>
              <a:t>14:00h.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endParaRPr lang="pt-BR" sz="12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1200" dirty="0">
                <a:latin typeface="Arial" pitchFamily="34" charset="0"/>
                <a:cs typeface="Arial" pitchFamily="34" charset="0"/>
              </a:rPr>
              <a:t> Visitantes dois por dia com permanência de uma hora mediante </a:t>
            </a:r>
            <a:r>
              <a:rPr lang="pt-BR" sz="1200" dirty="0" smtClean="0">
                <a:latin typeface="Arial" pitchFamily="34" charset="0"/>
                <a:cs typeface="Arial" pitchFamily="34" charset="0"/>
              </a:rPr>
              <a:t>revezamento.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endParaRPr lang="pt-BR" sz="12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1200" dirty="0">
                <a:latin typeface="Arial" pitchFamily="34" charset="0"/>
                <a:cs typeface="Arial" pitchFamily="34" charset="0"/>
              </a:rPr>
              <a:t>Troca de acompanhantes manhã 09:30h as 10:00h, tarde de 15:00h as 15:30h e noite de 21:00h as 21:30h.  </a:t>
            </a:r>
          </a:p>
          <a:p>
            <a:pPr algn="ctr"/>
            <a:endParaRPr lang="pt-BR" sz="1600" dirty="0"/>
          </a:p>
          <a:p>
            <a:pPr algn="ctr"/>
            <a:endParaRPr lang="pt-BR" sz="1600" dirty="0"/>
          </a:p>
          <a:p>
            <a:pPr algn="ctr"/>
            <a:endParaRPr lang="pt-BR" sz="1600" dirty="0"/>
          </a:p>
          <a:p>
            <a:endParaRPr lang="pt-BR" dirty="0"/>
          </a:p>
        </p:txBody>
      </p:sp>
      <p:sp>
        <p:nvSpPr>
          <p:cNvPr id="11" name="object 2"/>
          <p:cNvSpPr/>
          <p:nvPr/>
        </p:nvSpPr>
        <p:spPr>
          <a:xfrm>
            <a:off x="5815339" y="356219"/>
            <a:ext cx="0" cy="5073650"/>
          </a:xfrm>
          <a:custGeom>
            <a:avLst/>
            <a:gdLst/>
            <a:ahLst/>
            <a:cxnLst/>
            <a:rect l="l" t="t" r="r" b="b"/>
            <a:pathLst>
              <a:path h="5073650">
                <a:moveTo>
                  <a:pt x="0" y="0"/>
                </a:moveTo>
                <a:lnTo>
                  <a:pt x="0" y="5073661"/>
                </a:lnTo>
              </a:path>
            </a:pathLst>
          </a:custGeom>
          <a:ln w="6095">
            <a:solidFill>
              <a:srgbClr val="6C1F7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7273257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E6DE54AD-107A-4068-BDFA-52A20B17E97F}"/>
              </a:ext>
            </a:extLst>
          </p:cNvPr>
          <p:cNvSpPr/>
          <p:nvPr/>
        </p:nvSpPr>
        <p:spPr>
          <a:xfrm>
            <a:off x="51506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BAC24FCC-1658-450F-B9FC-A69262545870}"/>
              </a:ext>
            </a:extLst>
          </p:cNvPr>
          <p:cNvSpPr/>
          <p:nvPr/>
        </p:nvSpPr>
        <p:spPr>
          <a:xfrm>
            <a:off x="6096000" y="0"/>
            <a:ext cx="60721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B73B6E7E-ED9D-4857-8A50-F4A68C4D8A5B}"/>
              </a:ext>
            </a:extLst>
          </p:cNvPr>
          <p:cNvSpPr txBox="1"/>
          <p:nvPr/>
        </p:nvSpPr>
        <p:spPr>
          <a:xfrm>
            <a:off x="238084" y="214290"/>
            <a:ext cx="5735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Unidade de Internação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3F548FB1-4DF4-4A60-86FE-8C8899C4949F}"/>
              </a:ext>
            </a:extLst>
          </p:cNvPr>
          <p:cNvSpPr txBox="1"/>
          <p:nvPr/>
        </p:nvSpPr>
        <p:spPr>
          <a:xfrm>
            <a:off x="5810248" y="642918"/>
            <a:ext cx="5811771" cy="951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Orientações para pacientes e acompanhantes</a:t>
            </a:r>
          </a:p>
          <a:p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10" name="object 2"/>
          <p:cNvSpPr txBox="1"/>
          <p:nvPr/>
        </p:nvSpPr>
        <p:spPr>
          <a:xfrm>
            <a:off x="5810248" y="1142984"/>
            <a:ext cx="5831125" cy="52636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50700"/>
              </a:lnSpc>
              <a:tabLst>
                <a:tab pos="784225" algn="l"/>
              </a:tabLst>
            </a:pPr>
            <a:r>
              <a:rPr sz="1200" spc="-10" dirty="0">
                <a:latin typeface="Arial" pitchFamily="34" charset="0"/>
                <a:cs typeface="Arial" pitchFamily="34" charset="0"/>
              </a:rPr>
              <a:t>N</a:t>
            </a:r>
            <a:r>
              <a:rPr lang="pt-BR" sz="1200" spc="-10" dirty="0">
                <a:latin typeface="Arial" pitchFamily="34" charset="0"/>
                <a:cs typeface="Arial" pitchFamily="34" charset="0"/>
              </a:rPr>
              <a:t>ossas</a:t>
            </a:r>
            <a:r>
              <a:rPr lang="pt-BR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pt-BR" sz="1200" spc="-5" dirty="0">
                <a:latin typeface="Arial" pitchFamily="34" charset="0"/>
                <a:cs typeface="Arial" pitchFamily="34" charset="0"/>
              </a:rPr>
              <a:t>enfermarias possuem a capacidade para 4 leitos por quarto, totalizando 136 leitos, sendo 56 leitos destinados a pacientes cirúrgicos (Anexo) e 80 leitos para pacientes clínicos (Enfermaria 3º andar). Cada quarto é composto por um banheiro, criado mudo para guarda de pertences e uma poltrona para o acompanhante durante a permanência da internação. </a:t>
            </a:r>
          </a:p>
          <a:p>
            <a:pPr marL="12700" marR="5080" algn="just">
              <a:lnSpc>
                <a:spcPct val="150700"/>
              </a:lnSpc>
              <a:tabLst>
                <a:tab pos="784225" algn="l"/>
              </a:tabLst>
            </a:pPr>
            <a:endParaRPr lang="pt-BR" sz="1200" spc="-5" dirty="0">
              <a:latin typeface="Arial" pitchFamily="34" charset="0"/>
              <a:cs typeface="Arial" pitchFamily="34" charset="0"/>
            </a:endParaRPr>
          </a:p>
          <a:p>
            <a:pPr marL="12700" marR="5080" algn="just">
              <a:lnSpc>
                <a:spcPct val="150700"/>
              </a:lnSpc>
              <a:tabLst>
                <a:tab pos="784225" algn="l"/>
              </a:tabLst>
            </a:pPr>
            <a:r>
              <a:rPr lang="pt-BR" sz="1200" dirty="0">
                <a:latin typeface="Arial" pitchFamily="34" charset="0"/>
                <a:cs typeface="Arial" pitchFamily="34" charset="0"/>
              </a:rPr>
              <a:t>O processo de cuidado envolve profissionais da equipe multidisciplinar, como médicos, enfermeiros, nutricionistas, fisioterapeutas, farmacêuticos, entre outros,  e tem como objetivo garantir a melhor experiência e qualidade de vida dos nossos pacientes</a:t>
            </a:r>
            <a:r>
              <a:rPr lang="pt-BR" sz="1200" spc="-5" dirty="0">
                <a:latin typeface="Arial" pitchFamily="34" charset="0"/>
                <a:cs typeface="Arial" pitchFamily="34" charset="0"/>
              </a:rPr>
              <a:t>. Sempre que necessitar de atendimento, acione a campainha localizada a beira leito e a equipe de enfermagem o atenderá pessoalmente. </a:t>
            </a:r>
          </a:p>
          <a:p>
            <a:pPr marL="12700" marR="5080" algn="just">
              <a:lnSpc>
                <a:spcPct val="150700"/>
              </a:lnSpc>
              <a:tabLst>
                <a:tab pos="784225" algn="l"/>
              </a:tabLst>
            </a:pPr>
            <a:endParaRPr lang="pt-BR" sz="1200" spc="-5" dirty="0">
              <a:latin typeface="Arial" pitchFamily="34" charset="0"/>
              <a:cs typeface="Arial" pitchFamily="34" charset="0"/>
            </a:endParaRPr>
          </a:p>
          <a:p>
            <a:pPr marL="12700" marR="5080" algn="just">
              <a:lnSpc>
                <a:spcPct val="150700"/>
              </a:lnSpc>
              <a:tabLst>
                <a:tab pos="784225" algn="l"/>
              </a:tabLst>
            </a:pPr>
            <a:r>
              <a:rPr lang="pt-BR" sz="1200" dirty="0">
                <a:latin typeface="Arial" pitchFamily="34" charset="0"/>
                <a:cs typeface="Arial" pitchFamily="34" charset="0"/>
              </a:rPr>
              <a:t>O Hospital Mboi Mirim preocupa-se com o êxito da assistência prestada aos seus pacientes. Entendemos que a sua participação e de seus familiares é de suma importância para alcance deste objetivo. Desta forma, o</a:t>
            </a:r>
            <a:r>
              <a:rPr lang="pt-BR" sz="1200" spc="-5" dirty="0">
                <a:latin typeface="Arial" pitchFamily="34" charset="0"/>
                <a:cs typeface="Arial" pitchFamily="34" charset="0"/>
              </a:rPr>
              <a:t> boletim médico acontece diariamente e presencialmente nos seguintes horários: </a:t>
            </a:r>
          </a:p>
          <a:p>
            <a:pPr marL="12700" marR="5080" algn="just">
              <a:lnSpc>
                <a:spcPct val="150700"/>
              </a:lnSpc>
              <a:tabLst>
                <a:tab pos="784225" algn="l"/>
              </a:tabLst>
            </a:pPr>
            <a:endParaRPr lang="pt-BR" sz="1200" spc="-5" dirty="0">
              <a:latin typeface="Arial" pitchFamily="34" charset="0"/>
              <a:cs typeface="Arial" pitchFamily="34" charset="0"/>
            </a:endParaRPr>
          </a:p>
          <a:p>
            <a:pPr marL="12700" marR="5080" algn="just">
              <a:lnSpc>
                <a:spcPct val="150700"/>
              </a:lnSpc>
              <a:tabLst>
                <a:tab pos="784225" algn="l"/>
              </a:tabLst>
            </a:pPr>
            <a:r>
              <a:rPr lang="pt-BR" sz="1200" b="1" spc="-5" dirty="0">
                <a:latin typeface="Arial" pitchFamily="34" charset="0"/>
                <a:cs typeface="Arial" pitchFamily="34" charset="0"/>
              </a:rPr>
              <a:t>Pacientes clínicos</a:t>
            </a:r>
            <a:r>
              <a:rPr lang="pt-BR" sz="1200" spc="-5" dirty="0">
                <a:latin typeface="Arial" pitchFamily="34" charset="0"/>
                <a:cs typeface="Arial" pitchFamily="34" charset="0"/>
              </a:rPr>
              <a:t>: das 15 às 16 horas </a:t>
            </a:r>
          </a:p>
          <a:p>
            <a:pPr marL="12700" marR="5080" algn="just">
              <a:lnSpc>
                <a:spcPct val="150700"/>
              </a:lnSpc>
              <a:tabLst>
                <a:tab pos="784225" algn="l"/>
              </a:tabLst>
            </a:pPr>
            <a:r>
              <a:rPr lang="pt-BR" sz="1200" b="1" spc="-5" dirty="0">
                <a:latin typeface="Arial" pitchFamily="34" charset="0"/>
                <a:cs typeface="Arial" pitchFamily="34" charset="0"/>
              </a:rPr>
              <a:t>Pacientes cirúrgicos</a:t>
            </a:r>
            <a:r>
              <a:rPr lang="pt-BR" sz="1200" spc="-5" dirty="0">
                <a:latin typeface="Arial" pitchFamily="34" charset="0"/>
                <a:cs typeface="Arial" pitchFamily="34" charset="0"/>
              </a:rPr>
              <a:t>: das 08 às 10 horas </a:t>
            </a:r>
            <a:endParaRPr lang="pt-BR" sz="1400" spc="-5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C5DF30B1-B0EC-43DE-8F94-D4B2584A33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705"/>
          <a:stretch/>
        </p:blipFill>
        <p:spPr>
          <a:xfrm>
            <a:off x="164092" y="1124744"/>
            <a:ext cx="5418716" cy="54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72732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BAC24FCC-1658-450F-B9FC-A69262545870}"/>
              </a:ext>
            </a:extLst>
          </p:cNvPr>
          <p:cNvSpPr/>
          <p:nvPr/>
        </p:nvSpPr>
        <p:spPr>
          <a:xfrm>
            <a:off x="6096000" y="0"/>
            <a:ext cx="60721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B73B6E7E-ED9D-4857-8A50-F4A68C4D8A5B}"/>
              </a:ext>
            </a:extLst>
          </p:cNvPr>
          <p:cNvSpPr txBox="1"/>
          <p:nvPr/>
        </p:nvSpPr>
        <p:spPr>
          <a:xfrm>
            <a:off x="6408712" y="214290"/>
            <a:ext cx="5735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accent5">
                    <a:lumMod val="75000"/>
                  </a:schemeClr>
                </a:solidFill>
                <a:latin typeface="Avenir Next LT Pro Light" panose="020B0304020202020204" pitchFamily="34" charset="0"/>
              </a:rPr>
              <a:t>Unidade de Internação </a:t>
            </a:r>
          </a:p>
          <a:p>
            <a:endParaRPr lang="pt-BR" sz="4000" b="1" dirty="0">
              <a:solidFill>
                <a:schemeClr val="accent5">
                  <a:lumMod val="75000"/>
                </a:schemeClr>
              </a:solidFill>
              <a:latin typeface="Avenir Next LT Pro Light" panose="020B03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00521" y="209872"/>
            <a:ext cx="2327527" cy="2067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6524179" y="907984"/>
            <a:ext cx="5586383" cy="95410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1400" b="1" dirty="0" smtClean="0">
                <a:cs typeface="Arial" charset="0"/>
              </a:rPr>
              <a:t>Nas Enfermarias </a:t>
            </a:r>
            <a:r>
              <a:rPr lang="pt-BR" sz="1400" b="1" dirty="0">
                <a:cs typeface="Arial" charset="0"/>
              </a:rPr>
              <a:t>de Clínica Médica </a:t>
            </a:r>
            <a:r>
              <a:rPr lang="pt-BR" sz="1400" b="1" dirty="0" smtClean="0">
                <a:cs typeface="Arial" charset="0"/>
              </a:rPr>
              <a:t> cada equipe possui uma Rotina de trabalho onde definem Plano de Cuidados para cada Paciente. </a:t>
            </a:r>
          </a:p>
          <a:p>
            <a:r>
              <a:rPr lang="pt-BR" sz="1400" b="1" dirty="0" smtClean="0">
                <a:cs typeface="Arial" charset="0"/>
              </a:rPr>
              <a:t>É realizado Boletim médico presencial e ações conjuntas para garantir uma assistência Humanizada e com segurança.</a:t>
            </a:r>
            <a:endParaRPr lang="pt-BR" sz="1400" dirty="0"/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C44028F1-291A-4BE6-9269-C3BA62FED2D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45442" y="2311187"/>
            <a:ext cx="3106233" cy="205391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35">
            <a:extLst>
              <a:ext uri="{FF2B5EF4-FFF2-40B4-BE49-F238E27FC236}">
                <a16:creationId xmlns="" xmlns:a16="http://schemas.microsoft.com/office/drawing/2014/main" id="{E9EA7AFC-2396-736D-2D7D-F91713D06E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1026" y="4448690"/>
            <a:ext cx="3055064" cy="22926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1344" y="2348880"/>
            <a:ext cx="3627409" cy="1676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Elipse 11"/>
          <p:cNvSpPr/>
          <p:nvPr/>
        </p:nvSpPr>
        <p:spPr>
          <a:xfrm>
            <a:off x="753326" y="2940168"/>
            <a:ext cx="2503443" cy="440029"/>
          </a:xfrm>
          <a:prstGeom prst="ellipse">
            <a:avLst/>
          </a:prstGeom>
          <a:noFill/>
          <a:ln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1344" y="3704351"/>
            <a:ext cx="3627409" cy="1673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ângulo 13"/>
          <p:cNvSpPr/>
          <p:nvPr/>
        </p:nvSpPr>
        <p:spPr>
          <a:xfrm>
            <a:off x="1401808" y="2564904"/>
            <a:ext cx="1813872" cy="1134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7768" y="2348880"/>
            <a:ext cx="2866507" cy="1295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Elipse 15"/>
          <p:cNvSpPr/>
          <p:nvPr/>
        </p:nvSpPr>
        <p:spPr>
          <a:xfrm>
            <a:off x="4352021" y="2780928"/>
            <a:ext cx="1960003" cy="220961"/>
          </a:xfrm>
          <a:prstGeom prst="ellipse">
            <a:avLst/>
          </a:prstGeom>
          <a:noFill/>
          <a:ln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24636" y="3625312"/>
            <a:ext cx="2868689" cy="18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tângulo 17"/>
          <p:cNvSpPr/>
          <p:nvPr/>
        </p:nvSpPr>
        <p:spPr>
          <a:xfrm>
            <a:off x="4696128" y="2369399"/>
            <a:ext cx="1813872" cy="1134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191344" y="206509"/>
            <a:ext cx="4009177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b="1" dirty="0" smtClean="0">
                <a:cs typeface="Arial" charset="0"/>
              </a:rPr>
              <a:t>Na Enfermaria  o Enfermeiro Assistencial esta presente  Integrando  o  </a:t>
            </a:r>
            <a:r>
              <a:rPr lang="pt-BR" b="1" dirty="0">
                <a:cs typeface="Arial" charset="0"/>
              </a:rPr>
              <a:t>Plano de Cuidados </a:t>
            </a:r>
            <a:r>
              <a:rPr lang="pt-BR" b="1" dirty="0" smtClean="0">
                <a:cs typeface="Arial" charset="0"/>
              </a:rPr>
              <a:t>com todas as equipes</a:t>
            </a:r>
            <a:endParaRPr lang="pt-BR" dirty="0"/>
          </a:p>
        </p:txBody>
      </p:sp>
      <p:sp>
        <p:nvSpPr>
          <p:cNvPr id="19" name="CaixaDeTexto 18"/>
          <p:cNvSpPr txBox="1"/>
          <p:nvPr/>
        </p:nvSpPr>
        <p:spPr>
          <a:xfrm>
            <a:off x="188926" y="5614872"/>
            <a:ext cx="6987194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b="1" dirty="0" smtClean="0"/>
              <a:t>No momento de voltar para casa, todos os cuidados são registrados no </a:t>
            </a:r>
          </a:p>
          <a:p>
            <a:r>
              <a:rPr lang="pt-BR" b="1" dirty="0" smtClean="0"/>
              <a:t>Resumo de Alta, pelo seu médico e por cada membro da Equipe Multidisciplinar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xmlns="" val="53337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="" xmlns:a16="http://schemas.microsoft.com/office/drawing/2014/main" id="{BAC24FCC-1658-450F-B9FC-A69262545870}"/>
              </a:ext>
            </a:extLst>
          </p:cNvPr>
          <p:cNvSpPr/>
          <p:nvPr/>
        </p:nvSpPr>
        <p:spPr>
          <a:xfrm>
            <a:off x="6096000" y="0"/>
            <a:ext cx="60721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B73B6E7E-ED9D-4857-8A50-F4A68C4D8A5B}"/>
              </a:ext>
            </a:extLst>
          </p:cNvPr>
          <p:cNvSpPr txBox="1"/>
          <p:nvPr/>
        </p:nvSpPr>
        <p:spPr>
          <a:xfrm>
            <a:off x="5738810" y="214290"/>
            <a:ext cx="5735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UNIDADE DE INTERNAÇÃO PEDIATRICA </a:t>
            </a:r>
            <a:endParaRPr lang="pt-BR" sz="3200" b="1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533" y="260648"/>
            <a:ext cx="3935760" cy="3861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7448" y="2780928"/>
            <a:ext cx="3672407" cy="3868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5595934" y="1571612"/>
            <a:ext cx="6188698" cy="46067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12700" marR="5080" algn="just">
              <a:lnSpc>
                <a:spcPct val="150700"/>
              </a:lnSpc>
              <a:tabLst>
                <a:tab pos="784225" algn="l"/>
              </a:tabLst>
            </a:pPr>
            <a:r>
              <a:rPr lang="pt-BR" sz="1400" spc="-10" dirty="0" smtClean="0">
                <a:latin typeface="Arial"/>
                <a:cs typeface="Arial"/>
              </a:rPr>
              <a:t>A enfermaria Pediátrica do Hospital Municipal Dr. Moysés </a:t>
            </a:r>
            <a:r>
              <a:rPr lang="pt-BR" sz="1400" spc="-10" dirty="0" err="1" smtClean="0">
                <a:latin typeface="Arial"/>
                <a:cs typeface="Arial"/>
              </a:rPr>
              <a:t>Deutsch</a:t>
            </a:r>
            <a:r>
              <a:rPr lang="pt-BR" sz="1400" spc="-10" dirty="0" smtClean="0">
                <a:latin typeface="Arial"/>
                <a:cs typeface="Arial"/>
              </a:rPr>
              <a:t> é uma unidade de atendimento para pacientes clínicos e cirúrgicos de baixa e média complexidade. Nossa</a:t>
            </a:r>
            <a:r>
              <a:rPr lang="pt-BR" sz="1400" dirty="0" smtClean="0">
                <a:latin typeface="Arial"/>
                <a:cs typeface="Arial"/>
              </a:rPr>
              <a:t> </a:t>
            </a:r>
            <a:r>
              <a:rPr lang="pt-BR" sz="1400" spc="-5" dirty="0" smtClean="0">
                <a:latin typeface="Arial"/>
                <a:cs typeface="Arial"/>
              </a:rPr>
              <a:t>enfermaria possui  </a:t>
            </a:r>
            <a:r>
              <a:rPr lang="pt-BR" sz="1400" spc="-5" dirty="0">
                <a:latin typeface="Arial"/>
                <a:cs typeface="Arial"/>
              </a:rPr>
              <a:t>capacidade para </a:t>
            </a:r>
            <a:r>
              <a:rPr lang="pt-BR" sz="1400" spc="-5" dirty="0" smtClean="0">
                <a:latin typeface="Arial"/>
                <a:cs typeface="Arial"/>
              </a:rPr>
              <a:t>40 </a:t>
            </a:r>
            <a:r>
              <a:rPr lang="pt-BR" sz="1400" spc="-5" dirty="0">
                <a:latin typeface="Arial"/>
                <a:cs typeface="Arial"/>
              </a:rPr>
              <a:t>leitos </a:t>
            </a:r>
            <a:r>
              <a:rPr lang="pt-BR" sz="1400" spc="-5" dirty="0" smtClean="0">
                <a:latin typeface="Arial"/>
                <a:cs typeface="Arial"/>
              </a:rPr>
              <a:t>, sendo 03 quartos  dedicados para isolamento individual, 07 quartos para 02 leitos, demais quartos acolhem 04 crianças. Todas com direito ao acompanhante do Responsável em caráter obrigatório respeitando o 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Estatuto da Criança e do Adolescente, Lei Federal nº 8.069, de 13 de julho de </a:t>
            </a:r>
            <a:r>
              <a:rPr 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1990.</a:t>
            </a:r>
            <a:r>
              <a:rPr lang="pt-BR" sz="1400" spc="-5" dirty="0" smtClean="0">
                <a:latin typeface="Arial"/>
                <a:cs typeface="Arial"/>
              </a:rPr>
              <a:t> Cada </a:t>
            </a:r>
            <a:r>
              <a:rPr lang="pt-BR" sz="1400" spc="-5" dirty="0">
                <a:latin typeface="Arial"/>
                <a:cs typeface="Arial"/>
              </a:rPr>
              <a:t>quarto é composto por um banheiro, mesa de cabeceira para guarda de pertences e uma poltrona para o acompanhante durante a permanência da internação. </a:t>
            </a:r>
            <a:r>
              <a:rPr lang="pt-BR" sz="1400" spc="-5" dirty="0" smtClean="0">
                <a:latin typeface="Arial"/>
                <a:cs typeface="Arial"/>
              </a:rPr>
              <a:t>Existem acomodação de acordo a faixa etária da criança, há berços e camas. A assistência é prestada nas 24 </a:t>
            </a:r>
            <a:r>
              <a:rPr lang="pt-BR" sz="1400" spc="-5" dirty="0" err="1" smtClean="0">
                <a:latin typeface="Arial"/>
                <a:cs typeface="Arial"/>
              </a:rPr>
              <a:t>hrs</a:t>
            </a:r>
            <a:r>
              <a:rPr lang="pt-BR" sz="1400" spc="-5" dirty="0" smtClean="0">
                <a:latin typeface="Arial"/>
                <a:cs typeface="Arial"/>
              </a:rPr>
              <a:t>, contamos com equipes de enfermagem distribuídas em 04 turnos, alguns membros da equipe multiprofissional dedicado a pediatria. Equipe médica representada por Pediatras Clínicos e Cirúrgicos ( CIPA ).</a:t>
            </a:r>
            <a:endParaRPr lang="pt-BR" sz="1400" spc="-5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732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E6DE54AD-107A-4068-BDFA-52A20B17E97F}"/>
              </a:ext>
            </a:extLst>
          </p:cNvPr>
          <p:cNvSpPr/>
          <p:nvPr/>
        </p:nvSpPr>
        <p:spPr>
          <a:xfrm>
            <a:off x="51506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BAC24FCC-1658-450F-B9FC-A69262545870}"/>
              </a:ext>
            </a:extLst>
          </p:cNvPr>
          <p:cNvSpPr/>
          <p:nvPr/>
        </p:nvSpPr>
        <p:spPr>
          <a:xfrm>
            <a:off x="6096000" y="0"/>
            <a:ext cx="60721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B73B6E7E-ED9D-4857-8A50-F4A68C4D8A5B}"/>
              </a:ext>
            </a:extLst>
          </p:cNvPr>
          <p:cNvSpPr txBox="1"/>
          <p:nvPr/>
        </p:nvSpPr>
        <p:spPr>
          <a:xfrm>
            <a:off x="5216344" y="142852"/>
            <a:ext cx="6975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Sala de </a:t>
            </a:r>
            <a:r>
              <a:rPr 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Artes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e </a:t>
            </a:r>
            <a:r>
              <a:rPr 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Brinquedoteca</a:t>
            </a:r>
            <a:endParaRPr lang="pt-BR" sz="3200" b="1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rita.macedo\Pictures\ef73b297-6c04-4cbd-b2aa-04b204daca5dbrinquedotec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360" y="568233"/>
            <a:ext cx="5052590" cy="596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5481076" y="768376"/>
            <a:ext cx="6479010" cy="286232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200" dirty="0">
                <a:latin typeface="Arial" pitchFamily="34" charset="0"/>
                <a:cs typeface="Arial" pitchFamily="34" charset="0"/>
              </a:rPr>
              <a:t>A </a:t>
            </a:r>
            <a:r>
              <a:rPr lang="pt-BR" sz="1200" dirty="0" smtClean="0">
                <a:latin typeface="Arial" pitchFamily="34" charset="0"/>
                <a:cs typeface="Arial" pitchFamily="34" charset="0"/>
              </a:rPr>
              <a:t>brinquedoteca e a sala de artes  </a:t>
            </a:r>
            <a:r>
              <a:rPr lang="pt-BR" sz="1200" dirty="0">
                <a:latin typeface="Arial" pitchFamily="34" charset="0"/>
                <a:cs typeface="Arial" pitchFamily="34" charset="0"/>
              </a:rPr>
              <a:t>constitui um local, onde a criança pode exercitar sua imaginação e o brincar, ou seja, um lugar da criança ser protagonista de sua história. </a:t>
            </a:r>
            <a:endParaRPr lang="pt-BR" sz="12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200" dirty="0" smtClean="0">
                <a:latin typeface="Arial" pitchFamily="34" charset="0"/>
                <a:cs typeface="Arial" pitchFamily="34" charset="0"/>
              </a:rPr>
              <a:t>Permite também  </a:t>
            </a:r>
            <a:r>
              <a:rPr lang="pt-BR" sz="1200" dirty="0">
                <a:latin typeface="Arial" pitchFamily="34" charset="0"/>
                <a:cs typeface="Arial" pitchFamily="34" charset="0"/>
              </a:rPr>
              <a:t>ser um espaço sócio educacional e sócio relacional</a:t>
            </a:r>
            <a:r>
              <a:rPr lang="pt-BR" sz="12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pt-BR" sz="1200" dirty="0" smtClean="0">
                <a:latin typeface="Arial" pitchFamily="34" charset="0"/>
                <a:cs typeface="Arial" pitchFamily="34" charset="0"/>
              </a:rPr>
              <a:t>Elas ficam com acompanhamento de uma brinquedista com formação em  psicologia onde aplica atividades para minimizar os impactos  do adoecer durante período de internação.  </a:t>
            </a:r>
          </a:p>
          <a:p>
            <a:pPr>
              <a:lnSpc>
                <a:spcPct val="150000"/>
              </a:lnSpc>
            </a:pPr>
            <a:r>
              <a:rPr lang="pt-BR" sz="1200" dirty="0" smtClean="0">
                <a:latin typeface="Arial" pitchFamily="34" charset="0"/>
                <a:cs typeface="Arial" pitchFamily="34" charset="0"/>
              </a:rPr>
              <a:t>A sala de artes recebe apoio do grupo de voluntários, são comprometidas em apoiar atividades educativas e comemorativas. </a:t>
            </a:r>
            <a:endParaRPr lang="pt-BR" sz="12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200" dirty="0" smtClean="0">
                <a:latin typeface="Arial" pitchFamily="34" charset="0"/>
                <a:cs typeface="Arial" pitchFamily="34" charset="0"/>
              </a:rPr>
              <a:t>Entre </a:t>
            </a:r>
            <a:r>
              <a:rPr lang="pt-BR" sz="1200" dirty="0">
                <a:latin typeface="Arial" pitchFamily="34" charset="0"/>
                <a:cs typeface="Arial" pitchFamily="34" charset="0"/>
              </a:rPr>
              <a:t>as atividades propostas, </a:t>
            </a:r>
            <a:r>
              <a:rPr lang="pt-BR" sz="1200" dirty="0" smtClean="0">
                <a:latin typeface="Arial" pitchFamily="34" charset="0"/>
                <a:cs typeface="Arial" pitchFamily="34" charset="0"/>
              </a:rPr>
              <a:t>desenvolvemos atividades com as </a:t>
            </a:r>
            <a:r>
              <a:rPr lang="pt-BR" sz="1200" dirty="0">
                <a:latin typeface="Arial" pitchFamily="34" charset="0"/>
                <a:cs typeface="Arial" pitchFamily="34" charset="0"/>
              </a:rPr>
              <a:t>crianças </a:t>
            </a:r>
            <a:r>
              <a:rPr lang="pt-BR" sz="1200" dirty="0" smtClean="0">
                <a:latin typeface="Arial" pitchFamily="34" charset="0"/>
                <a:cs typeface="Arial" pitchFamily="34" charset="0"/>
              </a:rPr>
              <a:t> ensinando a importância em usar  </a:t>
            </a:r>
            <a:r>
              <a:rPr lang="pt-BR" sz="1200" dirty="0">
                <a:latin typeface="Arial" pitchFamily="34" charset="0"/>
                <a:cs typeface="Arial" pitchFamily="34" charset="0"/>
              </a:rPr>
              <a:t>a </a:t>
            </a:r>
            <a:r>
              <a:rPr lang="pt-BR" sz="1200" dirty="0" smtClean="0">
                <a:latin typeface="Arial" pitchFamily="34" charset="0"/>
                <a:cs typeface="Arial" pitchFamily="34" charset="0"/>
              </a:rPr>
              <a:t>pulseira de identificação, </a:t>
            </a:r>
            <a:r>
              <a:rPr lang="pt-BR" sz="1200" dirty="0">
                <a:latin typeface="Arial" pitchFamily="34" charset="0"/>
                <a:cs typeface="Arial" pitchFamily="34" charset="0"/>
              </a:rPr>
              <a:t>higienização das mãos </a:t>
            </a:r>
            <a:r>
              <a:rPr lang="pt-BR" sz="1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pt-BR" sz="1200" dirty="0">
                <a:latin typeface="Arial" pitchFamily="34" charset="0"/>
                <a:cs typeface="Arial" pitchFamily="34" charset="0"/>
              </a:rPr>
              <a:t>prevenção de </a:t>
            </a:r>
            <a:r>
              <a:rPr lang="pt-BR" sz="1200" dirty="0" smtClean="0">
                <a:latin typeface="Arial" pitchFamily="34" charset="0"/>
                <a:cs typeface="Arial" pitchFamily="34" charset="0"/>
              </a:rPr>
              <a:t>quedas entre outras. </a:t>
            </a:r>
            <a:endParaRPr lang="pt-BR" sz="1200" dirty="0"/>
          </a:p>
        </p:txBody>
      </p:sp>
      <p:pic>
        <p:nvPicPr>
          <p:cNvPr id="10" name="Imagem 9" descr="F:\dia das criancas\Fotos\IMG_20191007_11082317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58248" y="4195543"/>
            <a:ext cx="2365944" cy="23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Espaço Reservado para Conteúdo 3" descr="IMG_20191012_10364940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12712" y="4195542"/>
            <a:ext cx="4159952" cy="233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732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AF5A970-C476-4F4E-BA56-01FC9F5CC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47" y="188640"/>
            <a:ext cx="10775694" cy="392415"/>
          </a:xfrm>
        </p:spPr>
        <p:txBody>
          <a:bodyPr/>
          <a:lstStyle/>
          <a:p>
            <a:r>
              <a:rPr lang="pt-BR" dirty="0">
                <a:solidFill>
                  <a:schemeClr val="accent5">
                    <a:lumMod val="50000"/>
                  </a:schemeClr>
                </a:solidFill>
              </a:rPr>
              <a:t>MAPA DOS ANDARES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78FF4803-6BDF-4EAF-878F-5B97C6C7D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39" y="535324"/>
            <a:ext cx="11557285" cy="6322675"/>
          </a:xfrm>
          <a:prstGeom prst="rect">
            <a:avLst/>
          </a:prstGeom>
        </p:spPr>
      </p:pic>
      <p:sp>
        <p:nvSpPr>
          <p:cNvPr id="5" name="Retângulo: Cantos Diagonais Recortados 4">
            <a:extLst>
              <a:ext uri="{FF2B5EF4-FFF2-40B4-BE49-F238E27FC236}">
                <a16:creationId xmlns:a16="http://schemas.microsoft.com/office/drawing/2014/main" xmlns="" id="{369878E8-0D0B-4B4B-9DCF-39DCE8B595CD}"/>
              </a:ext>
            </a:extLst>
          </p:cNvPr>
          <p:cNvSpPr/>
          <p:nvPr/>
        </p:nvSpPr>
        <p:spPr>
          <a:xfrm>
            <a:off x="6240016" y="116632"/>
            <a:ext cx="5832648" cy="180000"/>
          </a:xfrm>
          <a:prstGeom prst="snip2Diag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1050" dirty="0">
                <a:solidFill>
                  <a:schemeClr val="bg1">
                    <a:lumMod val="75000"/>
                  </a:schemeClr>
                </a:solidFill>
              </a:rPr>
              <a:t>Hospital Municipal Dr. Moysés Deutsch</a:t>
            </a:r>
          </a:p>
        </p:txBody>
      </p:sp>
    </p:spTree>
    <p:extLst>
      <p:ext uri="{BB962C8B-B14F-4D97-AF65-F5344CB8AC3E}">
        <p14:creationId xmlns:p14="http://schemas.microsoft.com/office/powerpoint/2010/main" xmlns="" val="265829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E6DE54AD-107A-4068-BDFA-52A20B17E97F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="" xmlns:a16="http://schemas.microsoft.com/office/drawing/2014/main" id="{BAC24FCC-1658-450F-B9FC-A69262545870}"/>
              </a:ext>
            </a:extLst>
          </p:cNvPr>
          <p:cNvSpPr/>
          <p:nvPr/>
        </p:nvSpPr>
        <p:spPr>
          <a:xfrm>
            <a:off x="6096000" y="0"/>
            <a:ext cx="60721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B73B6E7E-ED9D-4857-8A50-F4A68C4D8A5B}"/>
              </a:ext>
            </a:extLst>
          </p:cNvPr>
          <p:cNvSpPr txBox="1"/>
          <p:nvPr/>
        </p:nvSpPr>
        <p:spPr>
          <a:xfrm>
            <a:off x="0" y="285728"/>
            <a:ext cx="5735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pt-BR" sz="32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Ambulatório</a:t>
            </a:r>
            <a:endParaRPr lang="pt-BR" sz="3200" b="1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3F548FB1-4DF4-4A60-86FE-8C8899C4949F}"/>
              </a:ext>
            </a:extLst>
          </p:cNvPr>
          <p:cNvSpPr txBox="1"/>
          <p:nvPr/>
        </p:nvSpPr>
        <p:spPr>
          <a:xfrm>
            <a:off x="6359353" y="285728"/>
            <a:ext cx="58326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11" name="CaixaDeTexto 10">
            <a:extLst>
              <a:ext uri="{FF2B5EF4-FFF2-40B4-BE49-F238E27FC236}">
                <a16:creationId xmlns="" xmlns:a16="http://schemas.microsoft.com/office/drawing/2014/main" id="{B73B6E7E-ED9D-4857-8A50-F4A68C4D8A5B}"/>
              </a:ext>
            </a:extLst>
          </p:cNvPr>
          <p:cNvSpPr txBox="1"/>
          <p:nvPr/>
        </p:nvSpPr>
        <p:spPr>
          <a:xfrm>
            <a:off x="6024562" y="142852"/>
            <a:ext cx="60245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Agendamento de </a:t>
            </a:r>
          </a:p>
          <a:p>
            <a:pPr algn="ctr"/>
            <a:r>
              <a:rPr lang="pt-BR" sz="32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Consultas - Exames</a:t>
            </a:r>
            <a:endParaRPr lang="pt-BR" sz="3200" b="1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523836" y="1214422"/>
            <a:ext cx="4929222" cy="5321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200" dirty="0" smtClean="0">
                <a:latin typeface="Arial" pitchFamily="34" charset="0"/>
                <a:cs typeface="Arial" pitchFamily="34" charset="0"/>
              </a:rPr>
              <a:t>Nosso ambulatório de egressos atende pacientes provenientes do Sistema Siga Saúde, Pronto Socorro e Pacientes Pós alta de nossa instituição.</a:t>
            </a:r>
          </a:p>
          <a:p>
            <a:pPr>
              <a:lnSpc>
                <a:spcPct val="150000"/>
              </a:lnSpc>
            </a:pPr>
            <a:r>
              <a:rPr lang="pt-BR" sz="1200" dirty="0" smtClean="0">
                <a:latin typeface="Arial" pitchFamily="34" charset="0"/>
                <a:cs typeface="Arial" pitchFamily="34" charset="0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pt-BR" sz="1200" dirty="0" smtClean="0">
                <a:latin typeface="Arial" pitchFamily="34" charset="0"/>
                <a:cs typeface="Arial" pitchFamily="34" charset="0"/>
              </a:rPr>
              <a:t>Estes usuários devem estar agendados previamente para que possam ser atendidos.</a:t>
            </a:r>
          </a:p>
          <a:p>
            <a:pPr>
              <a:lnSpc>
                <a:spcPct val="150000"/>
              </a:lnSpc>
            </a:pPr>
            <a:r>
              <a:rPr lang="pt-BR" sz="1200" dirty="0" smtClean="0">
                <a:latin typeface="Arial" pitchFamily="34" charset="0"/>
                <a:cs typeface="Arial" pitchFamily="34" charset="0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pt-BR" sz="1200" dirty="0" smtClean="0">
                <a:latin typeface="Arial" pitchFamily="34" charset="0"/>
                <a:cs typeface="Arial" pitchFamily="34" charset="0"/>
              </a:rPr>
              <a:t>Especialidades atendidas: Ginecologia, Neurologia; Clinica Médica, Clinica Geriatria, Ortopedia, Vascular, Urologia Reumatologia,Hematologia,Anestesiologia, </a:t>
            </a:r>
            <a:r>
              <a:rPr lang="pt-BR" sz="1200" dirty="0" err="1" smtClean="0">
                <a:latin typeface="Arial" pitchFamily="34" charset="0"/>
                <a:cs typeface="Arial" pitchFamily="34" charset="0"/>
              </a:rPr>
              <a:t>Neonatologia</a:t>
            </a:r>
            <a:r>
              <a:rPr lang="pt-BR" sz="1200" dirty="0" smtClean="0">
                <a:latin typeface="Arial" pitchFamily="34" charset="0"/>
                <a:cs typeface="Arial" pitchFamily="34" charset="0"/>
              </a:rPr>
              <a:t>,Pediatria, Otorrinolaringologia, Nefrologia, Amamentação e </a:t>
            </a:r>
            <a:r>
              <a:rPr lang="pt-BR" sz="1200" dirty="0" err="1" smtClean="0">
                <a:latin typeface="Arial" pitchFamily="34" charset="0"/>
                <a:cs typeface="Arial" pitchFamily="34" charset="0"/>
              </a:rPr>
              <a:t>Fonoaudiologia</a:t>
            </a:r>
            <a:r>
              <a:rPr lang="pt-BR" sz="12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pt-BR" sz="1200" dirty="0" smtClean="0">
                <a:latin typeface="Arial" pitchFamily="34" charset="0"/>
                <a:cs typeface="Arial" pitchFamily="34" charset="0"/>
              </a:rPr>
              <a:t>Nosso horário de atendimento de segunda a sexta feira das 07:00 ás 17: 00 horas , presencial em nossos ambulatórios.</a:t>
            </a:r>
          </a:p>
          <a:p>
            <a:pPr>
              <a:lnSpc>
                <a:spcPct val="150000"/>
              </a:lnSpc>
            </a:pPr>
            <a:r>
              <a:rPr lang="pt-BR" sz="1200" dirty="0" smtClean="0">
                <a:latin typeface="Arial" pitchFamily="34" charset="0"/>
                <a:cs typeface="Arial" pitchFamily="34" charset="0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pt-BR" sz="1200" dirty="0" smtClean="0">
                <a:latin typeface="Arial" pitchFamily="34" charset="0"/>
                <a:cs typeface="Arial" pitchFamily="34" charset="0"/>
              </a:rPr>
              <a:t>Usuários fora do horário de atendimento são orientados a entrar em contato com a nossa central de agendamentos através do telefone: 58322500 opção 4, também em horário comercial de segunda a sexta feira das 07:00 ás 17: 00 horas</a:t>
            </a:r>
          </a:p>
          <a:p>
            <a:pPr>
              <a:lnSpc>
                <a:spcPct val="150000"/>
              </a:lnSpc>
            </a:pPr>
            <a:endParaRPr lang="pt-BR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6310314" y="1285860"/>
            <a:ext cx="5643602" cy="4057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200" dirty="0" smtClean="0">
                <a:latin typeface="Arial" pitchFamily="34" charset="0"/>
                <a:cs typeface="Arial" pitchFamily="34" charset="0"/>
              </a:rPr>
              <a:t>Nossa Central de agendamentos oferece atendimento para Pacientes Ambulatoriais e Eletivos agendados através do sistema Siga Saúde.</a:t>
            </a:r>
          </a:p>
          <a:p>
            <a:pPr>
              <a:lnSpc>
                <a:spcPct val="150000"/>
              </a:lnSpc>
            </a:pPr>
            <a:r>
              <a:rPr lang="pt-BR" sz="1200" dirty="0" smtClean="0">
                <a:latin typeface="Arial" pitchFamily="34" charset="0"/>
                <a:cs typeface="Arial" pitchFamily="34" charset="0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pt-BR" sz="1200" dirty="0" smtClean="0">
                <a:latin typeface="Arial" pitchFamily="34" charset="0"/>
                <a:cs typeface="Arial" pitchFamily="34" charset="0"/>
              </a:rPr>
              <a:t>Exames realizados em nossa Central de exames: Tomografia computadorizada, </a:t>
            </a:r>
            <a:r>
              <a:rPr lang="pt-BR" sz="1200" dirty="0" err="1" smtClean="0">
                <a:latin typeface="Arial" pitchFamily="34" charset="0"/>
                <a:cs typeface="Arial" pitchFamily="34" charset="0"/>
              </a:rPr>
              <a:t>Ecocardiograma</a:t>
            </a:r>
            <a:r>
              <a:rPr lang="pt-BR" sz="1200" dirty="0" smtClean="0">
                <a:latin typeface="Arial" pitchFamily="34" charset="0"/>
                <a:cs typeface="Arial" pitchFamily="34" charset="0"/>
              </a:rPr>
              <a:t> , </a:t>
            </a:r>
            <a:r>
              <a:rPr lang="pt-BR" sz="1200" dirty="0" err="1" smtClean="0">
                <a:latin typeface="Arial" pitchFamily="34" charset="0"/>
                <a:cs typeface="Arial" pitchFamily="34" charset="0"/>
              </a:rPr>
              <a:t>Ultrasonografia</a:t>
            </a:r>
            <a:r>
              <a:rPr lang="pt-BR" sz="1200" dirty="0" smtClean="0">
                <a:latin typeface="Arial" pitchFamily="34" charset="0"/>
                <a:cs typeface="Arial" pitchFamily="34" charset="0"/>
              </a:rPr>
              <a:t> e exames de Radiografia.</a:t>
            </a:r>
          </a:p>
          <a:p>
            <a:pPr>
              <a:lnSpc>
                <a:spcPct val="150000"/>
              </a:lnSpc>
            </a:pPr>
            <a:r>
              <a:rPr lang="pt-BR" sz="1200" dirty="0" smtClean="0">
                <a:latin typeface="Arial" pitchFamily="34" charset="0"/>
                <a:cs typeface="Arial" pitchFamily="34" charset="0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pt-BR" sz="1200" dirty="0" smtClean="0">
                <a:latin typeface="Arial" pitchFamily="34" charset="0"/>
                <a:cs typeface="Arial" pitchFamily="34" charset="0"/>
              </a:rPr>
              <a:t>Nesta central também oferecemos o agendamento de consultas ambulatoriais de pacientes egressos, pós alta e pacientes de pronto socorro</a:t>
            </a:r>
          </a:p>
          <a:p>
            <a:pPr>
              <a:lnSpc>
                <a:spcPct val="150000"/>
              </a:lnSpc>
            </a:pPr>
            <a:r>
              <a:rPr lang="pt-BR" sz="1200" dirty="0" smtClean="0">
                <a:latin typeface="Arial" pitchFamily="34" charset="0"/>
                <a:cs typeface="Arial" pitchFamily="34" charset="0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pt-BR" sz="1200" dirty="0" smtClean="0">
                <a:latin typeface="Arial" pitchFamily="34" charset="0"/>
                <a:cs typeface="Arial" pitchFamily="34" charset="0"/>
              </a:rPr>
              <a:t>Nosso horário de atendimento é de segunda a sexta feira das 07:00 ás 17: 00 horas. </a:t>
            </a:r>
          </a:p>
          <a:p>
            <a:pPr>
              <a:lnSpc>
                <a:spcPct val="150000"/>
              </a:lnSpc>
            </a:pPr>
            <a:endParaRPr lang="pt-BR" sz="12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200" dirty="0" smtClean="0">
                <a:latin typeface="Arial" pitchFamily="34" charset="0"/>
                <a:cs typeface="Arial" pitchFamily="34" charset="0"/>
              </a:rPr>
              <a:t>Nosso telefone para agendamento de consultas e exames:  5832 -2500 opção 4.</a:t>
            </a:r>
          </a:p>
          <a:p>
            <a:pPr>
              <a:lnSpc>
                <a:spcPct val="150000"/>
              </a:lnSpc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bject 2"/>
          <p:cNvSpPr/>
          <p:nvPr/>
        </p:nvSpPr>
        <p:spPr>
          <a:xfrm>
            <a:off x="5815339" y="356219"/>
            <a:ext cx="0" cy="5073650"/>
          </a:xfrm>
          <a:custGeom>
            <a:avLst/>
            <a:gdLst/>
            <a:ahLst/>
            <a:cxnLst/>
            <a:rect l="l" t="t" r="r" b="b"/>
            <a:pathLst>
              <a:path h="5073650">
                <a:moveTo>
                  <a:pt x="0" y="0"/>
                </a:moveTo>
                <a:lnTo>
                  <a:pt x="0" y="5073661"/>
                </a:lnTo>
              </a:path>
            </a:pathLst>
          </a:custGeom>
          <a:ln w="6095">
            <a:solidFill>
              <a:srgbClr val="6C1F7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372732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E6DE54AD-107A-4068-BDFA-52A20B17E97F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algn="ctr"/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BAC24FCC-1658-450F-B9FC-A69262545870}"/>
              </a:ext>
            </a:extLst>
          </p:cNvPr>
          <p:cNvSpPr/>
          <p:nvPr/>
        </p:nvSpPr>
        <p:spPr>
          <a:xfrm>
            <a:off x="6096000" y="0"/>
            <a:ext cx="60721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CFA9301E-86C9-4D21-9D8D-A9C498A96070}"/>
              </a:ext>
            </a:extLst>
          </p:cNvPr>
          <p:cNvSpPr txBox="1"/>
          <p:nvPr/>
        </p:nvSpPr>
        <p:spPr>
          <a:xfrm>
            <a:off x="309522" y="142852"/>
            <a:ext cx="5429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Visitas </a:t>
            </a:r>
            <a:r>
              <a:rPr lang="pt-BR" sz="32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  Acompanhantes</a:t>
            </a:r>
            <a:endParaRPr lang="pt-BR" sz="3200" b="1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BC4CCE47-AB57-4358-B57E-8A2EE50974E8}"/>
              </a:ext>
            </a:extLst>
          </p:cNvPr>
          <p:cNvSpPr txBox="1"/>
          <p:nvPr/>
        </p:nvSpPr>
        <p:spPr>
          <a:xfrm>
            <a:off x="238084" y="3929066"/>
            <a:ext cx="573303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Terão direito a Acompanhante, todos os paciente internados em unidades assistenciais (unidade de internação, </a:t>
            </a:r>
            <a:r>
              <a:rPr lang="pt-B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UTI’s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adulto/ Infantil/ Neonatal), com exceção na unidade de Emergência Adulto e Medicação Adulto e URCA. Casos pontuais, serão discutidos pontualmente. O Visitante deverá permanecer no </a:t>
            </a:r>
            <a:r>
              <a:rPr lang="pt-B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maximo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1 hora. </a:t>
            </a:r>
          </a:p>
          <a:p>
            <a:pPr>
              <a:lnSpc>
                <a:spcPct val="150000"/>
              </a:lnSpc>
            </a:pPr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Para garantir mais comodidade e o repouso necessário ao paciente internado, estabelecemos que as trocas de horários de acompanhantes serão das 09h30 às 10h e 21h às 21h30.</a:t>
            </a:r>
          </a:p>
          <a:p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084" y="1071546"/>
            <a:ext cx="5687539" cy="262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tângulo 8"/>
          <p:cNvSpPr/>
          <p:nvPr/>
        </p:nvSpPr>
        <p:spPr>
          <a:xfrm>
            <a:off x="6096000" y="928670"/>
            <a:ext cx="6096000" cy="53211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Todos os acompanhantes/Parceiros do Cuidado, receberão uma pulseira cor de rosa para identificação. </a:t>
            </a:r>
          </a:p>
          <a:p>
            <a:pPr>
              <a:lnSpc>
                <a:spcPct val="150000"/>
              </a:lnSpc>
            </a:pPr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Nas enfermarias de pacientes adultos, sugerimos que o acompanhante seja do mesmo sexo que o paciente.</a:t>
            </a:r>
          </a:p>
          <a:p>
            <a:pPr>
              <a:lnSpc>
                <a:spcPct val="150000"/>
              </a:lnSpc>
            </a:pPr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Todos os visitantes e/ou acompanhantes deverão estar munido do documento com foto (RG/CNH), para a emissão da etiqueta e entrada no hospital. O acompanhante deverá ser maior de idade. </a:t>
            </a:r>
          </a:p>
          <a:p>
            <a:pPr>
              <a:lnSpc>
                <a:spcPct val="150000"/>
              </a:lnSpc>
            </a:pPr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Caso seja necessário, retire sua declaração de acompanhante antes da realizar a troca de etiqueta. Não fornecemos declaração de horas retroativas.</a:t>
            </a:r>
          </a:p>
          <a:p>
            <a:pPr>
              <a:lnSpc>
                <a:spcPct val="150000"/>
              </a:lnSpc>
            </a:pPr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Será permitido a entrada de visitantes nas 24h, sendo necessário a permanência de um familiar por vez, realizando a troca na Recepção de Internação.</a:t>
            </a:r>
          </a:p>
          <a:p>
            <a:pPr>
              <a:lnSpc>
                <a:spcPct val="150000"/>
              </a:lnSpc>
            </a:pPr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Após as 22h, orientamos que a permanência do visitante no leito seja breve, respeitando a luminosidade do ambiente, tom de voz e barulhos sonoros, para garantir e preservar o bem estar dos pacientes.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878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E6DE54AD-107A-4068-BDFA-52A20B17E97F}"/>
              </a:ext>
            </a:extLst>
          </p:cNvPr>
          <p:cNvSpPr/>
          <p:nvPr/>
        </p:nvSpPr>
        <p:spPr>
          <a:xfrm>
            <a:off x="0" y="214290"/>
            <a:ext cx="5953124" cy="6357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BAC24FCC-1658-450F-B9FC-A69262545870}"/>
              </a:ext>
            </a:extLst>
          </p:cNvPr>
          <p:cNvSpPr/>
          <p:nvPr/>
        </p:nvSpPr>
        <p:spPr>
          <a:xfrm>
            <a:off x="6096000" y="0"/>
            <a:ext cx="60721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CFA9301E-86C9-4D21-9D8D-A9C498A96070}"/>
              </a:ext>
            </a:extLst>
          </p:cNvPr>
          <p:cNvSpPr txBox="1"/>
          <p:nvPr/>
        </p:nvSpPr>
        <p:spPr>
          <a:xfrm>
            <a:off x="380960" y="214290"/>
            <a:ext cx="453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Ouvidoria Local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B73B6E7E-ED9D-4857-8A50-F4A68C4D8A5B}"/>
              </a:ext>
            </a:extLst>
          </p:cNvPr>
          <p:cNvSpPr txBox="1"/>
          <p:nvPr/>
        </p:nvSpPr>
        <p:spPr>
          <a:xfrm>
            <a:off x="6191208" y="285728"/>
            <a:ext cx="6000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Pesquisa de </a:t>
            </a:r>
            <a:r>
              <a:rPr lang="pt-BR" sz="32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Satisfação – </a:t>
            </a:r>
            <a:r>
              <a:rPr lang="pt-BR" sz="32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NPS </a:t>
            </a:r>
            <a:endParaRPr lang="pt-BR" sz="3200" b="1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2132C389-4045-467E-A4BD-A27709AC6BC3}"/>
              </a:ext>
            </a:extLst>
          </p:cNvPr>
          <p:cNvSpPr txBox="1"/>
          <p:nvPr/>
        </p:nvSpPr>
        <p:spPr>
          <a:xfrm>
            <a:off x="238084" y="928670"/>
            <a:ext cx="5400600" cy="6601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A Ouvidoria tem como objetivo, promover de forma permanente, o acolhimento ao cidadão reconhecendo-o como pessoa, como sujeito pleno dos direitos. Assim, deve ser percebida como agente de realização dos direitos do cidadão dentro da instituição a qual pertence, atuando por meio da mediação e do dialogo aberto, agregando um atendimento diferencial em cada contato com o cliente, através de pesquisas espontâneas e direcionadas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Atendimento 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Presencial </a:t>
            </a:r>
          </a:p>
          <a:p>
            <a:pPr algn="just">
              <a:lnSpc>
                <a:spcPct val="150000"/>
              </a:lnSpc>
            </a:pP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De segunda a quinta, das 8 ás 18 e sexta das 8 as 17. </a:t>
            </a:r>
          </a:p>
          <a:p>
            <a:pPr algn="just">
              <a:lnSpc>
                <a:spcPct val="150000"/>
              </a:lnSpc>
            </a:pPr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Telefone </a:t>
            </a:r>
          </a:p>
          <a:p>
            <a:pPr algn="just">
              <a:lnSpc>
                <a:spcPct val="150000"/>
              </a:lnSpc>
            </a:pP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(11) </a:t>
            </a:r>
            <a:r>
              <a:rPr lang="pt-BR" sz="1200" dirty="0" smtClean="0">
                <a:latin typeface="Arial" pitchFamily="34" charset="0"/>
                <a:cs typeface="Arial" pitchFamily="34" charset="0"/>
              </a:rPr>
              <a:t>5832-2500</a:t>
            </a:r>
            <a:endParaRPr lang="pt-BR" sz="12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1200" dirty="0" smtClean="0">
                <a:latin typeface="Arial" pitchFamily="34" charset="0"/>
                <a:cs typeface="Arial" pitchFamily="34" charset="0"/>
              </a:rPr>
              <a:t>Email 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ouvidoria@hmbm.org.br</a:t>
            </a:r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Formulário de avaliação </a:t>
            </a:r>
          </a:p>
          <a:p>
            <a:pPr algn="just">
              <a:lnSpc>
                <a:spcPct val="150000"/>
              </a:lnSpc>
            </a:pP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 ficha está disponível nas salas de espera a e corredores das alas de internação. Basta preenche las e deposita las nas caixas de sugestões. Há também um formulário. </a:t>
            </a:r>
          </a:p>
          <a:p>
            <a:pPr algn="just">
              <a:lnSpc>
                <a:spcPct val="150000"/>
              </a:lnSpc>
            </a:pPr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Formulário de contato 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onl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ne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grpSp>
        <p:nvGrpSpPr>
          <p:cNvPr id="2050" name="docshapegroup267"/>
          <p:cNvGrpSpPr>
            <a:grpSpLocks/>
          </p:cNvGrpSpPr>
          <p:nvPr/>
        </p:nvGrpSpPr>
        <p:grpSpPr bwMode="auto">
          <a:xfrm>
            <a:off x="6167438" y="3214686"/>
            <a:ext cx="5881686" cy="2500306"/>
            <a:chOff x="10450" y="2006"/>
            <a:chExt cx="7853" cy="2525"/>
          </a:xfrm>
        </p:grpSpPr>
        <p:pic>
          <p:nvPicPr>
            <p:cNvPr id="2051" name="docshape26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0449" y="2006"/>
              <a:ext cx="7853" cy="2525"/>
            </a:xfrm>
            <a:prstGeom prst="rect">
              <a:avLst/>
            </a:prstGeom>
            <a:noFill/>
          </p:spPr>
        </p:pic>
        <p:pic>
          <p:nvPicPr>
            <p:cNvPr id="2052" name="docshape26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0752" y="2308"/>
              <a:ext cx="7248" cy="1920"/>
            </a:xfrm>
            <a:prstGeom prst="rect">
              <a:avLst/>
            </a:prstGeom>
            <a:noFill/>
          </p:spPr>
        </p:pic>
      </p:grp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AB3C866C-A9E9-41C1-B359-7C20737D68A1}"/>
              </a:ext>
            </a:extLst>
          </p:cNvPr>
          <p:cNvSpPr txBox="1"/>
          <p:nvPr/>
        </p:nvSpPr>
        <p:spPr>
          <a:xfrm>
            <a:off x="6381752" y="1071546"/>
            <a:ext cx="54292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latin typeface="Arial" pitchFamily="34" charset="0"/>
                <a:cs typeface="Arial" pitchFamily="34" charset="0"/>
              </a:rPr>
              <a:t>O </a:t>
            </a:r>
            <a:r>
              <a:rPr lang="pt-BR" sz="1200" b="1" dirty="0" smtClean="0">
                <a:latin typeface="Arial" pitchFamily="34" charset="0"/>
                <a:cs typeface="Arial" pitchFamily="34" charset="0"/>
              </a:rPr>
              <a:t>Net Promoter </a:t>
            </a:r>
            <a:r>
              <a:rPr lang="pt-BR" sz="1200" b="1" dirty="0" err="1" smtClean="0">
                <a:latin typeface="Arial" pitchFamily="34" charset="0"/>
                <a:cs typeface="Arial" pitchFamily="34" charset="0"/>
              </a:rPr>
              <a:t>Score</a:t>
            </a:r>
            <a:r>
              <a:rPr lang="pt-BR" sz="1200" b="1" dirty="0" smtClean="0">
                <a:latin typeface="Arial" pitchFamily="34" charset="0"/>
                <a:cs typeface="Arial" pitchFamily="34" charset="0"/>
              </a:rPr>
              <a:t> (NPS)</a:t>
            </a:r>
            <a:r>
              <a:rPr lang="pt-BR" sz="1200" dirty="0" smtClean="0">
                <a:latin typeface="Arial" pitchFamily="34" charset="0"/>
                <a:cs typeface="Arial" pitchFamily="34" charset="0"/>
              </a:rPr>
              <a:t> é um questionário de satisfação de clientes desenvolvida para avaliar o grau de </a:t>
            </a:r>
            <a:r>
              <a:rPr lang="pt-BR" sz="1200" b="1" dirty="0" smtClean="0">
                <a:latin typeface="Arial" pitchFamily="34" charset="0"/>
                <a:cs typeface="Arial" pitchFamily="34" charset="0"/>
              </a:rPr>
              <a:t>fidelidade dos clientes</a:t>
            </a:r>
            <a:r>
              <a:rPr lang="pt-BR" sz="1200" dirty="0" smtClean="0">
                <a:latin typeface="Arial" pitchFamily="34" charset="0"/>
                <a:cs typeface="Arial" pitchFamily="34" charset="0"/>
              </a:rPr>
              <a:t> de qualquer perfil de empresa.</a:t>
            </a:r>
          </a:p>
          <a:p>
            <a:endParaRPr lang="pt-BR" sz="12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1200" dirty="0" smtClean="0">
                <a:latin typeface="Arial" pitchFamily="34" charset="0"/>
                <a:cs typeface="Arial" pitchFamily="34" charset="0"/>
              </a:rPr>
              <a:t>Nota: </a:t>
            </a:r>
          </a:p>
          <a:p>
            <a:r>
              <a:rPr lang="pt-BR" sz="1200" dirty="0" smtClean="0">
                <a:latin typeface="Arial" pitchFamily="34" charset="0"/>
                <a:cs typeface="Arial" pitchFamily="34" charset="0"/>
              </a:rPr>
              <a:t>Em </a:t>
            </a:r>
            <a:r>
              <a:rPr lang="pt-BR" sz="1200" dirty="0">
                <a:latin typeface="Arial" pitchFamily="34" charset="0"/>
                <a:cs typeface="Arial" pitchFamily="34" charset="0"/>
              </a:rPr>
              <a:t>uma escala de 0 a 10, o quando você recomendaria a empresa em questão para um amigo ou familiar</a:t>
            </a:r>
            <a:r>
              <a:rPr lang="pt-BR" sz="1200" dirty="0" smtClean="0">
                <a:latin typeface="Arial" pitchFamily="34" charset="0"/>
                <a:cs typeface="Arial" pitchFamily="34" charset="0"/>
              </a:rPr>
              <a:t>?</a:t>
            </a:r>
          </a:p>
          <a:p>
            <a:endParaRPr lang="pt-BR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bject 2"/>
          <p:cNvSpPr/>
          <p:nvPr/>
        </p:nvSpPr>
        <p:spPr>
          <a:xfrm>
            <a:off x="5815339" y="356219"/>
            <a:ext cx="0" cy="5073650"/>
          </a:xfrm>
          <a:custGeom>
            <a:avLst/>
            <a:gdLst/>
            <a:ahLst/>
            <a:cxnLst/>
            <a:rect l="l" t="t" r="r" b="b"/>
            <a:pathLst>
              <a:path h="5073650">
                <a:moveTo>
                  <a:pt x="0" y="0"/>
                </a:moveTo>
                <a:lnTo>
                  <a:pt x="0" y="5073661"/>
                </a:lnTo>
              </a:path>
            </a:pathLst>
          </a:custGeom>
          <a:ln w="6095">
            <a:solidFill>
              <a:srgbClr val="6C1F7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18065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15339" y="356219"/>
            <a:ext cx="0" cy="5073650"/>
          </a:xfrm>
          <a:custGeom>
            <a:avLst/>
            <a:gdLst/>
            <a:ahLst/>
            <a:cxnLst/>
            <a:rect l="l" t="t" r="r" b="b"/>
            <a:pathLst>
              <a:path h="5073650">
                <a:moveTo>
                  <a:pt x="0" y="0"/>
                </a:moveTo>
                <a:lnTo>
                  <a:pt x="0" y="5073661"/>
                </a:lnTo>
              </a:path>
            </a:pathLst>
          </a:custGeom>
          <a:ln w="6095">
            <a:solidFill>
              <a:srgbClr val="6C1F7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024562" y="1357298"/>
            <a:ext cx="5623560" cy="198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50300"/>
              </a:lnSpc>
            </a:pPr>
            <a:r>
              <a:rPr sz="1200" spc="-10" dirty="0">
                <a:latin typeface="Arial" pitchFamily="34" charset="0"/>
                <a:cs typeface="Arial" pitchFamily="34" charset="0"/>
              </a:rPr>
              <a:t>C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a</a:t>
            </a:r>
            <a:r>
              <a:rPr sz="1200" dirty="0">
                <a:latin typeface="Arial" pitchFamily="34" charset="0"/>
                <a:cs typeface="Arial" pitchFamily="34" charset="0"/>
              </a:rPr>
              <a:t>so </a:t>
            </a:r>
            <a:r>
              <a:rPr sz="1200" spc="15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20" dirty="0">
                <a:latin typeface="Arial" pitchFamily="34" charset="0"/>
                <a:cs typeface="Arial" pitchFamily="34" charset="0"/>
              </a:rPr>
              <a:t>v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o</a:t>
            </a:r>
            <a:r>
              <a:rPr sz="1200" dirty="0">
                <a:latin typeface="Arial" pitchFamily="34" charset="0"/>
                <a:cs typeface="Arial" pitchFamily="34" charset="0"/>
              </a:rPr>
              <a:t>cê </a:t>
            </a:r>
            <a:r>
              <a:rPr sz="1200" spc="15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e</a:t>
            </a:r>
            <a:r>
              <a:rPr sz="1200" dirty="0">
                <a:latin typeface="Arial" pitchFamily="34" charset="0"/>
                <a:cs typeface="Arial" pitchFamily="34" charset="0"/>
              </a:rPr>
              <a:t>s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qu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e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ç</a:t>
            </a:r>
            <a:r>
              <a:rPr sz="1200" dirty="0">
                <a:latin typeface="Arial" pitchFamily="34" charset="0"/>
                <a:cs typeface="Arial" pitchFamily="34" charset="0"/>
              </a:rPr>
              <a:t>a </a:t>
            </a:r>
            <a:r>
              <a:rPr sz="1200" spc="15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alg</a:t>
            </a:r>
            <a:r>
              <a:rPr sz="1200" dirty="0">
                <a:latin typeface="Arial" pitchFamily="34" charset="0"/>
                <a:cs typeface="Arial" pitchFamily="34" charset="0"/>
              </a:rPr>
              <a:t>o </a:t>
            </a:r>
            <a:r>
              <a:rPr sz="1200" spc="15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n</a:t>
            </a:r>
            <a:r>
              <a:rPr sz="1200" dirty="0">
                <a:latin typeface="Arial" pitchFamily="34" charset="0"/>
                <a:cs typeface="Arial" pitchFamily="34" charset="0"/>
              </a:rPr>
              <a:t>o </a:t>
            </a:r>
            <a:r>
              <a:rPr sz="1200" spc="5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h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o</a:t>
            </a:r>
            <a:r>
              <a:rPr sz="1200" dirty="0">
                <a:latin typeface="Arial" pitchFamily="34" charset="0"/>
                <a:cs typeface="Arial" pitchFamily="34" charset="0"/>
              </a:rPr>
              <a:t>s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pi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t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a</a:t>
            </a:r>
            <a:r>
              <a:rPr sz="1200" dirty="0">
                <a:latin typeface="Arial" pitchFamily="34" charset="0"/>
                <a:cs typeface="Arial" pitchFamily="34" charset="0"/>
              </a:rPr>
              <a:t>l </a:t>
            </a:r>
            <a:r>
              <a:rPr sz="1200" spc="5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depo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i</a:t>
            </a:r>
            <a:r>
              <a:rPr sz="1200" dirty="0">
                <a:latin typeface="Arial" pitchFamily="34" charset="0"/>
                <a:cs typeface="Arial" pitchFamily="34" charset="0"/>
              </a:rPr>
              <a:t>s </a:t>
            </a:r>
            <a:r>
              <a:rPr sz="1200" spc="20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5">
                <a:latin typeface="Arial" pitchFamily="34" charset="0"/>
                <a:cs typeface="Arial" pitchFamily="34" charset="0"/>
              </a:rPr>
              <a:t>d</a:t>
            </a:r>
            <a:r>
              <a:rPr sz="1200">
                <a:latin typeface="Arial" pitchFamily="34" charset="0"/>
                <a:cs typeface="Arial" pitchFamily="34" charset="0"/>
              </a:rPr>
              <a:t>a  </a:t>
            </a:r>
            <a:r>
              <a:rPr sz="1200" spc="-5" smtClean="0">
                <a:latin typeface="Arial" pitchFamily="34" charset="0"/>
                <a:cs typeface="Arial" pitchFamily="34" charset="0"/>
              </a:rPr>
              <a:t>al</a:t>
            </a:r>
            <a:r>
              <a:rPr sz="1200" smtClean="0">
                <a:latin typeface="Arial" pitchFamily="34" charset="0"/>
                <a:cs typeface="Arial" pitchFamily="34" charset="0"/>
              </a:rPr>
              <a:t>t</a:t>
            </a:r>
            <a:r>
              <a:rPr sz="1200" spc="-15" smtClean="0">
                <a:latin typeface="Arial" pitchFamily="34" charset="0"/>
                <a:cs typeface="Arial" pitchFamily="34" charset="0"/>
              </a:rPr>
              <a:t>a</a:t>
            </a:r>
            <a:r>
              <a:rPr lang="pt-BR" sz="1200" spc="-15" dirty="0" smtClean="0">
                <a:latin typeface="Arial" pitchFamily="34" charset="0"/>
                <a:cs typeface="Arial" pitchFamily="34" charset="0"/>
              </a:rPr>
              <a:t> ou na sua admissão seja necessário a guarda</a:t>
            </a:r>
            <a:r>
              <a:rPr sz="1200" smtClean="0">
                <a:latin typeface="Arial" pitchFamily="34" charset="0"/>
                <a:cs typeface="Arial" pitchFamily="34" charset="0"/>
              </a:rPr>
              <a:t>, </a:t>
            </a:r>
            <a:r>
              <a:rPr sz="1200" spc="20" smtClean="0">
                <a:latin typeface="Arial" pitchFamily="34" charset="0"/>
                <a:cs typeface="Arial" pitchFamily="34" charset="0"/>
              </a:rPr>
              <a:t> </a:t>
            </a:r>
            <a:r>
              <a:rPr sz="1200" dirty="0">
                <a:latin typeface="Arial" pitchFamily="34" charset="0"/>
                <a:cs typeface="Arial" pitchFamily="34" charset="0"/>
              </a:rPr>
              <a:t>o </a:t>
            </a:r>
            <a:r>
              <a:rPr sz="1200" spc="5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objet</a:t>
            </a:r>
            <a:r>
              <a:rPr sz="1200" dirty="0">
                <a:latin typeface="Arial" pitchFamily="34" charset="0"/>
                <a:cs typeface="Arial" pitchFamily="34" charset="0"/>
              </a:rPr>
              <a:t>o </a:t>
            </a:r>
            <a:r>
              <a:rPr sz="1200" spc="10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s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erá en</a:t>
            </a:r>
            <a:r>
              <a:rPr sz="1200" dirty="0">
                <a:latin typeface="Arial" pitchFamily="34" charset="0"/>
                <a:cs typeface="Arial" pitchFamily="34" charset="0"/>
              </a:rPr>
              <a:t>c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a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m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inhad</a:t>
            </a:r>
            <a:r>
              <a:rPr sz="1200" dirty="0">
                <a:latin typeface="Arial" pitchFamily="34" charset="0"/>
                <a:cs typeface="Arial" pitchFamily="34" charset="0"/>
              </a:rPr>
              <a:t>o  à  </a:t>
            </a:r>
            <a:r>
              <a:rPr sz="1200" spc="-140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e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quip</a:t>
            </a:r>
            <a:r>
              <a:rPr sz="1200" dirty="0">
                <a:latin typeface="Arial" pitchFamily="34" charset="0"/>
                <a:cs typeface="Arial" pitchFamily="34" charset="0"/>
              </a:rPr>
              <a:t>e </a:t>
            </a:r>
            <a:r>
              <a:rPr sz="1200" spc="5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d</a:t>
            </a:r>
            <a:r>
              <a:rPr sz="1200" dirty="0">
                <a:latin typeface="Arial" pitchFamily="34" charset="0"/>
                <a:cs typeface="Arial" pitchFamily="34" charset="0"/>
              </a:rPr>
              <a:t>e  s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egura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n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ç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a</a:t>
            </a:r>
            <a:r>
              <a:rPr sz="1200" dirty="0">
                <a:latin typeface="Arial" pitchFamily="34" charset="0"/>
                <a:cs typeface="Arial" pitchFamily="34" charset="0"/>
              </a:rPr>
              <a:t>, </a:t>
            </a:r>
            <a:r>
              <a:rPr sz="1200" spc="10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qu</a:t>
            </a:r>
            <a:r>
              <a:rPr sz="1200" dirty="0">
                <a:latin typeface="Arial" pitchFamily="34" charset="0"/>
                <a:cs typeface="Arial" pitchFamily="34" charset="0"/>
              </a:rPr>
              <a:t>e </a:t>
            </a:r>
            <a:r>
              <a:rPr sz="1200" spc="5" dirty="0">
                <a:latin typeface="Arial" pitchFamily="34" charset="0"/>
                <a:cs typeface="Arial" pitchFamily="34" charset="0"/>
              </a:rPr>
              <a:t> </a:t>
            </a:r>
            <a:r>
              <a:rPr sz="1200" dirty="0">
                <a:latin typeface="Arial" pitchFamily="34" charset="0"/>
                <a:cs typeface="Arial" pitchFamily="34" charset="0"/>
              </a:rPr>
              <a:t>o </a:t>
            </a:r>
            <a:r>
              <a:rPr sz="1200" spc="5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guardar</a:t>
            </a:r>
            <a:r>
              <a:rPr sz="1200" dirty="0">
                <a:latin typeface="Arial" pitchFamily="34" charset="0"/>
                <a:cs typeface="Arial" pitchFamily="34" charset="0"/>
              </a:rPr>
              <a:t>á 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po</a:t>
            </a:r>
            <a:r>
              <a:rPr sz="1200" dirty="0">
                <a:latin typeface="Arial" pitchFamily="34" charset="0"/>
                <a:cs typeface="Arial" pitchFamily="34" charset="0"/>
              </a:rPr>
              <a:t>r </a:t>
            </a:r>
            <a:r>
              <a:rPr sz="1200" spc="5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9</a:t>
            </a:r>
            <a:r>
              <a:rPr sz="1200" dirty="0">
                <a:latin typeface="Arial" pitchFamily="34" charset="0"/>
                <a:cs typeface="Arial" pitchFamily="34" charset="0"/>
              </a:rPr>
              <a:t>0 </a:t>
            </a:r>
            <a:r>
              <a:rPr sz="1200" spc="20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dias </a:t>
            </a:r>
            <a:r>
              <a:rPr sz="1200" dirty="0">
                <a:latin typeface="Arial" pitchFamily="34" charset="0"/>
                <a:cs typeface="Arial" pitchFamily="34" charset="0"/>
              </a:rPr>
              <a:t>(objet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o</a:t>
            </a:r>
            <a:r>
              <a:rPr sz="1200" dirty="0">
                <a:latin typeface="Arial" pitchFamily="34" charset="0"/>
                <a:cs typeface="Arial" pitchFamily="34" charset="0"/>
              </a:rPr>
              <a:t>s</a:t>
            </a:r>
            <a:r>
              <a:rPr sz="1200" spc="155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5">
                <a:latin typeface="Arial" pitchFamily="34" charset="0"/>
                <a:cs typeface="Arial" pitchFamily="34" charset="0"/>
              </a:rPr>
              <a:t>nã</a:t>
            </a:r>
            <a:r>
              <a:rPr sz="1200">
                <a:latin typeface="Arial" pitchFamily="34" charset="0"/>
                <a:cs typeface="Arial" pitchFamily="34" charset="0"/>
              </a:rPr>
              <a:t>o</a:t>
            </a:r>
            <a:r>
              <a:rPr sz="1200" spc="150">
                <a:latin typeface="Arial" pitchFamily="34" charset="0"/>
                <a:cs typeface="Arial" pitchFamily="34" charset="0"/>
              </a:rPr>
              <a:t> </a:t>
            </a:r>
            <a:r>
              <a:rPr sz="1200" spc="-5" smtClean="0">
                <a:latin typeface="Arial" pitchFamily="34" charset="0"/>
                <a:cs typeface="Arial" pitchFamily="34" charset="0"/>
              </a:rPr>
              <a:t>per</a:t>
            </a:r>
            <a:r>
              <a:rPr sz="1200" spc="-15" smtClean="0">
                <a:latin typeface="Arial" pitchFamily="34" charset="0"/>
                <a:cs typeface="Arial" pitchFamily="34" charset="0"/>
              </a:rPr>
              <a:t>e</a:t>
            </a:r>
            <a:r>
              <a:rPr sz="1200" smtClean="0">
                <a:latin typeface="Arial" pitchFamily="34" charset="0"/>
                <a:cs typeface="Arial" pitchFamily="34" charset="0"/>
              </a:rPr>
              <a:t>c</a:t>
            </a:r>
            <a:r>
              <a:rPr sz="1200" spc="-10" smtClean="0">
                <a:latin typeface="Arial" pitchFamily="34" charset="0"/>
                <a:cs typeface="Arial" pitchFamily="34" charset="0"/>
              </a:rPr>
              <a:t>í</a:t>
            </a:r>
            <a:r>
              <a:rPr sz="1200" spc="-20" smtClean="0">
                <a:latin typeface="Arial" pitchFamily="34" charset="0"/>
                <a:cs typeface="Arial" pitchFamily="34" charset="0"/>
              </a:rPr>
              <a:t>v</a:t>
            </a:r>
            <a:r>
              <a:rPr sz="1200" spc="-5" smtClean="0">
                <a:latin typeface="Arial" pitchFamily="34" charset="0"/>
                <a:cs typeface="Arial" pitchFamily="34" charset="0"/>
              </a:rPr>
              <a:t>ei</a:t>
            </a:r>
            <a:r>
              <a:rPr sz="1200" smtClean="0">
                <a:latin typeface="Arial" pitchFamily="34" charset="0"/>
                <a:cs typeface="Arial" pitchFamily="34" charset="0"/>
              </a:rPr>
              <a:t>s)</a:t>
            </a:r>
            <a:r>
              <a:rPr lang="pt-BR" sz="1200" dirty="0" smtClean="0">
                <a:latin typeface="Arial" pitchFamily="34" charset="0"/>
                <a:cs typeface="Arial" pitchFamily="34" charset="0"/>
              </a:rPr>
              <a:t> no qual e feito um hall de pertences</a:t>
            </a:r>
            <a:r>
              <a:rPr sz="1200" smtClean="0">
                <a:latin typeface="Arial" pitchFamily="34" charset="0"/>
                <a:cs typeface="Arial" pitchFamily="34" charset="0"/>
              </a:rPr>
              <a:t>.</a:t>
            </a:r>
            <a:r>
              <a:rPr sz="1200" spc="155" smtClean="0">
                <a:latin typeface="Arial" pitchFamily="34" charset="0"/>
                <a:cs typeface="Arial" pitchFamily="34" charset="0"/>
              </a:rPr>
              <a:t> </a:t>
            </a:r>
            <a:r>
              <a:rPr sz="1200" dirty="0">
                <a:latin typeface="Arial" pitchFamily="34" charset="0"/>
                <a:cs typeface="Arial" pitchFamily="34" charset="0"/>
              </a:rPr>
              <a:t>Após</a:t>
            </a:r>
            <a:r>
              <a:rPr sz="1200" spc="155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e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s</a:t>
            </a:r>
            <a:r>
              <a:rPr sz="1200" dirty="0">
                <a:latin typeface="Arial" pitchFamily="34" charset="0"/>
                <a:cs typeface="Arial" pitchFamily="34" charset="0"/>
              </a:rPr>
              <a:t>se</a:t>
            </a:r>
            <a:r>
              <a:rPr sz="1200" spc="150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p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er</a:t>
            </a:r>
            <a:r>
              <a:rPr sz="1200" dirty="0">
                <a:latin typeface="Arial" pitchFamily="34" charset="0"/>
                <a:cs typeface="Arial" pitchFamily="34" charset="0"/>
              </a:rPr>
              <a:t>í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od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o</a:t>
            </a:r>
            <a:r>
              <a:rPr sz="1200" dirty="0">
                <a:latin typeface="Arial" pitchFamily="34" charset="0"/>
                <a:cs typeface="Arial" pitchFamily="34" charset="0"/>
              </a:rPr>
              <a:t>,</a:t>
            </a:r>
            <a:r>
              <a:rPr sz="1200" spc="155" dirty="0">
                <a:latin typeface="Arial" pitchFamily="34" charset="0"/>
                <a:cs typeface="Arial" pitchFamily="34" charset="0"/>
              </a:rPr>
              <a:t> </a:t>
            </a:r>
            <a:r>
              <a:rPr sz="1200" dirty="0">
                <a:latin typeface="Arial" pitchFamily="34" charset="0"/>
                <a:cs typeface="Arial" pitchFamily="34" charset="0"/>
              </a:rPr>
              <a:t>o</a:t>
            </a:r>
            <a:r>
              <a:rPr sz="1200" spc="150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m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a</a:t>
            </a:r>
            <a:r>
              <a:rPr sz="1200" dirty="0">
                <a:latin typeface="Arial" pitchFamily="34" charset="0"/>
                <a:cs typeface="Arial" pitchFamily="34" charset="0"/>
              </a:rPr>
              <a:t>t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eria</a:t>
            </a:r>
            <a:r>
              <a:rPr sz="1200" dirty="0">
                <a:latin typeface="Arial" pitchFamily="34" charset="0"/>
                <a:cs typeface="Arial" pitchFamily="34" charset="0"/>
              </a:rPr>
              <a:t>l</a:t>
            </a:r>
            <a:r>
              <a:rPr sz="1200" spc="140" dirty="0">
                <a:latin typeface="Arial" pitchFamily="34" charset="0"/>
                <a:cs typeface="Arial" pitchFamily="34" charset="0"/>
              </a:rPr>
              <a:t> </a:t>
            </a:r>
            <a:r>
              <a:rPr sz="1200" dirty="0">
                <a:latin typeface="Arial" pitchFamily="34" charset="0"/>
                <a:cs typeface="Arial" pitchFamily="34" charset="0"/>
              </a:rPr>
              <a:t>s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er</a:t>
            </a:r>
            <a:r>
              <a:rPr sz="1200" dirty="0">
                <a:latin typeface="Arial" pitchFamily="34" charset="0"/>
                <a:cs typeface="Arial" pitchFamily="34" charset="0"/>
              </a:rPr>
              <a:t>á</a:t>
            </a:r>
            <a:r>
              <a:rPr sz="1200" spc="150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doad</a:t>
            </a:r>
            <a:r>
              <a:rPr sz="1200" dirty="0">
                <a:latin typeface="Arial" pitchFamily="34" charset="0"/>
                <a:cs typeface="Arial" pitchFamily="34" charset="0"/>
              </a:rPr>
              <a:t>o</a:t>
            </a:r>
            <a:r>
              <a:rPr sz="1200" spc="135" dirty="0">
                <a:latin typeface="Arial" pitchFamily="34" charset="0"/>
                <a:cs typeface="Arial" pitchFamily="34" charset="0"/>
              </a:rPr>
              <a:t> </a:t>
            </a:r>
            <a:r>
              <a:rPr sz="1200" dirty="0">
                <a:latin typeface="Arial" pitchFamily="34" charset="0"/>
                <a:cs typeface="Arial" pitchFamily="34" charset="0"/>
              </a:rPr>
              <a:t>a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en</a:t>
            </a:r>
            <a:r>
              <a:rPr sz="1200" dirty="0">
                <a:latin typeface="Arial" pitchFamily="34" charset="0"/>
                <a:cs typeface="Arial" pitchFamily="34" charset="0"/>
              </a:rPr>
              <a:t>t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idad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e</a:t>
            </a:r>
            <a:r>
              <a:rPr sz="1200" dirty="0">
                <a:latin typeface="Arial" pitchFamily="34" charset="0"/>
                <a:cs typeface="Arial" pitchFamily="34" charset="0"/>
              </a:rPr>
              <a:t>s</a:t>
            </a:r>
            <a:r>
              <a:rPr sz="1200" spc="35" dirty="0">
                <a:latin typeface="Arial" pitchFamily="34" charset="0"/>
                <a:cs typeface="Arial" pitchFamily="34" charset="0"/>
              </a:rPr>
              <a:t> </a:t>
            </a:r>
            <a:r>
              <a:rPr sz="1200">
                <a:latin typeface="Arial" pitchFamily="34" charset="0"/>
                <a:cs typeface="Arial" pitchFamily="34" charset="0"/>
              </a:rPr>
              <a:t>f</a:t>
            </a:r>
            <a:r>
              <a:rPr sz="1200" spc="-5">
                <a:latin typeface="Arial" pitchFamily="34" charset="0"/>
                <a:cs typeface="Arial" pitchFamily="34" charset="0"/>
              </a:rPr>
              <a:t>il</a:t>
            </a:r>
            <a:r>
              <a:rPr sz="1200" spc="-15">
                <a:latin typeface="Arial" pitchFamily="34" charset="0"/>
                <a:cs typeface="Arial" pitchFamily="34" charset="0"/>
              </a:rPr>
              <a:t>a</a:t>
            </a:r>
            <a:r>
              <a:rPr sz="1200" spc="-5">
                <a:latin typeface="Arial" pitchFamily="34" charset="0"/>
                <a:cs typeface="Arial" pitchFamily="34" charset="0"/>
              </a:rPr>
              <a:t>n</a:t>
            </a:r>
            <a:r>
              <a:rPr sz="1200">
                <a:latin typeface="Arial" pitchFamily="34" charset="0"/>
                <a:cs typeface="Arial" pitchFamily="34" charset="0"/>
              </a:rPr>
              <a:t>tró</a:t>
            </a:r>
            <a:r>
              <a:rPr sz="1200" spc="-15">
                <a:latin typeface="Arial" pitchFamily="34" charset="0"/>
                <a:cs typeface="Arial" pitchFamily="34" charset="0"/>
              </a:rPr>
              <a:t>pi</a:t>
            </a:r>
            <a:r>
              <a:rPr sz="1200">
                <a:latin typeface="Arial" pitchFamily="34" charset="0"/>
                <a:cs typeface="Arial" pitchFamily="34" charset="0"/>
              </a:rPr>
              <a:t>c</a:t>
            </a:r>
            <a:r>
              <a:rPr sz="1200" spc="-5">
                <a:latin typeface="Arial" pitchFamily="34" charset="0"/>
                <a:cs typeface="Arial" pitchFamily="34" charset="0"/>
              </a:rPr>
              <a:t>a</a:t>
            </a:r>
            <a:r>
              <a:rPr sz="1200" spc="-10">
                <a:latin typeface="Arial" pitchFamily="34" charset="0"/>
                <a:cs typeface="Arial" pitchFamily="34" charset="0"/>
              </a:rPr>
              <a:t>s</a:t>
            </a:r>
            <a:r>
              <a:rPr sz="1200" smtClean="0">
                <a:latin typeface="Arial" pitchFamily="34" charset="0"/>
                <a:cs typeface="Arial" pitchFamily="34" charset="0"/>
              </a:rPr>
              <a:t>.</a:t>
            </a:r>
            <a:r>
              <a:rPr lang="pt-BR" sz="12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12700" marR="5080" algn="just">
              <a:lnSpc>
                <a:spcPct val="150300"/>
              </a:lnSpc>
            </a:pPr>
            <a:r>
              <a:rPr sz="1200" spc="-5" smtClean="0">
                <a:latin typeface="Arial" pitchFamily="34" charset="0"/>
                <a:cs typeface="Arial" pitchFamily="34" charset="0"/>
              </a:rPr>
              <a:t>Par</a:t>
            </a:r>
            <a:r>
              <a:rPr sz="1200" smtClean="0">
                <a:latin typeface="Arial" pitchFamily="34" charset="0"/>
                <a:cs typeface="Arial" pitchFamily="34" charset="0"/>
              </a:rPr>
              <a:t>a</a:t>
            </a:r>
            <a:r>
              <a:rPr sz="1200" spc="-5" smtClean="0">
                <a:latin typeface="Arial" pitchFamily="34" charset="0"/>
                <a:cs typeface="Arial" pitchFamily="34" charset="0"/>
              </a:rPr>
              <a:t> 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m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ai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o</a:t>
            </a:r>
            <a:r>
              <a:rPr sz="1200" dirty="0">
                <a:latin typeface="Arial" pitchFamily="34" charset="0"/>
                <a:cs typeface="Arial" pitchFamily="34" charset="0"/>
              </a:rPr>
              <a:t>res</a:t>
            </a:r>
            <a:r>
              <a:rPr sz="1200" spc="-25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in</a:t>
            </a:r>
            <a:r>
              <a:rPr sz="1200" dirty="0">
                <a:latin typeface="Arial" pitchFamily="34" charset="0"/>
                <a:cs typeface="Arial" pitchFamily="34" charset="0"/>
              </a:rPr>
              <a:t>f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or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m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a</a:t>
            </a:r>
            <a:r>
              <a:rPr sz="1200" dirty="0">
                <a:latin typeface="Arial" pitchFamily="34" charset="0"/>
                <a:cs typeface="Arial" pitchFamily="34" charset="0"/>
              </a:rPr>
              <a:t>ç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õe</a:t>
            </a:r>
            <a:r>
              <a:rPr sz="1200" dirty="0">
                <a:latin typeface="Arial" pitchFamily="34" charset="0"/>
                <a:cs typeface="Arial" pitchFamily="34" charset="0"/>
              </a:rPr>
              <a:t>s</a:t>
            </a:r>
            <a:r>
              <a:rPr sz="1200" spc="-30" dirty="0">
                <a:latin typeface="Arial" pitchFamily="34" charset="0"/>
                <a:cs typeface="Arial" pitchFamily="34" charset="0"/>
              </a:rPr>
              <a:t> </a:t>
            </a:r>
            <a:r>
              <a:rPr sz="1200">
                <a:latin typeface="Arial" pitchFamily="34" charset="0"/>
                <a:cs typeface="Arial" pitchFamily="34" charset="0"/>
              </a:rPr>
              <a:t>ligue</a:t>
            </a:r>
            <a:r>
              <a:rPr sz="1200" spc="-5">
                <a:latin typeface="Arial" pitchFamily="34" charset="0"/>
                <a:cs typeface="Arial" pitchFamily="34" charset="0"/>
              </a:rPr>
              <a:t> </a:t>
            </a:r>
            <a:r>
              <a:rPr sz="1200" spc="-15" smtClean="0">
                <a:latin typeface="Arial" pitchFamily="34" charset="0"/>
                <a:cs typeface="Arial" pitchFamily="34" charset="0"/>
              </a:rPr>
              <a:t>n</a:t>
            </a:r>
            <a:r>
              <a:rPr sz="1200" smtClean="0">
                <a:latin typeface="Arial" pitchFamily="34" charset="0"/>
                <a:cs typeface="Arial" pitchFamily="34" charset="0"/>
              </a:rPr>
              <a:t>o</a:t>
            </a:r>
            <a:r>
              <a:rPr lang="pt-BR" sz="1200" dirty="0" smtClean="0">
                <a:latin typeface="Arial" pitchFamily="34" charset="0"/>
                <a:cs typeface="Arial" pitchFamily="34" charset="0"/>
              </a:rPr>
              <a:t> telefone</a:t>
            </a:r>
            <a:r>
              <a:rPr sz="1200" smtClean="0">
                <a:latin typeface="Arial" pitchFamily="34" charset="0"/>
                <a:cs typeface="Arial" pitchFamily="34" charset="0"/>
              </a:rPr>
              <a:t>.</a:t>
            </a:r>
            <a:endParaRPr lang="pt-BR" sz="1200" dirty="0" smtClean="0">
              <a:latin typeface="Arial" pitchFamily="34" charset="0"/>
              <a:cs typeface="Arial" pitchFamily="34" charset="0"/>
            </a:endParaRPr>
          </a:p>
          <a:p>
            <a:pPr marL="12700" algn="just">
              <a:lnSpc>
                <a:spcPct val="100000"/>
              </a:lnSpc>
              <a:spcBef>
                <a:spcPts val="815"/>
              </a:spcBef>
            </a:pPr>
            <a:endParaRPr lang="pt-BR" sz="1400" dirty="0" smtClean="0">
              <a:solidFill>
                <a:srgbClr val="1F4E79"/>
              </a:solidFill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</a:pPr>
            <a:r>
              <a:rPr lang="pt-BR" sz="1450" b="1" spc="-15" dirty="0" smtClean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450" b="1" spc="-15" smtClean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450" b="1" spc="-10" smtClean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450" b="1" spc="-20" smtClean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450" b="1" spc="-30" smtClean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450" b="1" spc="-20" smtClean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450" b="1" spc="-25" smtClean="0">
                <a:solidFill>
                  <a:srgbClr val="FFFFFF"/>
                </a:solidFill>
                <a:latin typeface="Arial"/>
                <a:cs typeface="Arial"/>
              </a:rPr>
              <a:t>ME</a:t>
            </a:r>
            <a:r>
              <a:rPr sz="1450" b="1" spc="-20" smtClean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450" b="1" spc="-25" smtClean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450" b="1" smtClean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450" b="1" spc="55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450" b="1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450" b="1" spc="-1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45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450" b="1" spc="-1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45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450" b="1" spc="-1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450" b="1" spc="-1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endParaRPr sz="145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024562" y="428604"/>
            <a:ext cx="5429288" cy="642942"/>
          </a:xfrm>
          <a:custGeom>
            <a:avLst/>
            <a:gdLst/>
            <a:ahLst/>
            <a:cxnLst/>
            <a:rect l="l" t="t" r="r" b="b"/>
            <a:pathLst>
              <a:path w="2858770" h="549910">
                <a:moveTo>
                  <a:pt x="2767309" y="0"/>
                </a:moveTo>
                <a:lnTo>
                  <a:pt x="91439" y="0"/>
                </a:lnTo>
                <a:lnTo>
                  <a:pt x="55869" y="6979"/>
                </a:lnTo>
                <a:lnTo>
                  <a:pt x="26669" y="26669"/>
                </a:lnTo>
                <a:lnTo>
                  <a:pt x="6979" y="55869"/>
                </a:lnTo>
                <a:lnTo>
                  <a:pt x="0" y="91439"/>
                </a:lnTo>
                <a:lnTo>
                  <a:pt x="0" y="458449"/>
                </a:lnTo>
                <a:lnTo>
                  <a:pt x="6979" y="494019"/>
                </a:lnTo>
                <a:lnTo>
                  <a:pt x="26669" y="523219"/>
                </a:lnTo>
                <a:lnTo>
                  <a:pt x="55869" y="542909"/>
                </a:lnTo>
                <a:lnTo>
                  <a:pt x="91439" y="549889"/>
                </a:lnTo>
                <a:lnTo>
                  <a:pt x="2767309" y="549889"/>
                </a:lnTo>
                <a:lnTo>
                  <a:pt x="2802879" y="542909"/>
                </a:lnTo>
                <a:lnTo>
                  <a:pt x="2832079" y="523219"/>
                </a:lnTo>
                <a:lnTo>
                  <a:pt x="2851769" y="494019"/>
                </a:lnTo>
                <a:lnTo>
                  <a:pt x="2858749" y="458449"/>
                </a:lnTo>
                <a:lnTo>
                  <a:pt x="2858749" y="91439"/>
                </a:lnTo>
                <a:lnTo>
                  <a:pt x="2851769" y="55869"/>
                </a:lnTo>
                <a:lnTo>
                  <a:pt x="2832079" y="26669"/>
                </a:lnTo>
                <a:lnTo>
                  <a:pt x="2802879" y="6979"/>
                </a:lnTo>
                <a:lnTo>
                  <a:pt x="2767309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81026" y="285728"/>
            <a:ext cx="10775694" cy="687481"/>
          </a:xfrm>
          <a:prstGeom prst="rect">
            <a:avLst/>
          </a:prstGeom>
        </p:spPr>
        <p:txBody>
          <a:bodyPr vert="horz" wrap="square" lIns="0" tIns="193152" rIns="0" bIns="0" rtlCol="0">
            <a:spAutoFit/>
          </a:bodyPr>
          <a:lstStyle/>
          <a:p>
            <a:pPr marL="5554345">
              <a:lnSpc>
                <a:spcPct val="100000"/>
              </a:lnSpc>
            </a:pPr>
            <a:r>
              <a:rPr lang="pt-BR" sz="3200" spc="-3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Achados e Perdidos</a:t>
            </a:r>
            <a:endParaRPr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23164" y="312596"/>
            <a:ext cx="116268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450" b="1" spc="-1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450" b="1" spc="-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450" b="1" spc="-2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450" b="1" spc="-10" dirty="0">
                <a:solidFill>
                  <a:srgbClr val="FFFFFF"/>
                </a:solidFill>
                <a:latin typeface="Arial"/>
                <a:cs typeface="Arial"/>
              </a:rPr>
              <a:t>IE</a:t>
            </a:r>
            <a:r>
              <a:rPr sz="1450" b="1" spc="-2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450" b="1" spc="-1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450"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7940">
              <a:lnSpc>
                <a:spcPct val="100000"/>
              </a:lnSpc>
            </a:pPr>
            <a:r>
              <a:rPr spc="-10" dirty="0"/>
              <a:t>23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xmlns="" id="{4E4E60C4-FE3E-4110-955C-2DC96B6BB7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702009" cy="1702009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xmlns="" id="{D521F64F-22EA-45EA-9168-3D73A41978B0}"/>
              </a:ext>
            </a:extLst>
          </p:cNvPr>
          <p:cNvSpPr txBox="1"/>
          <p:nvPr/>
        </p:nvSpPr>
        <p:spPr>
          <a:xfrm>
            <a:off x="166646" y="1357298"/>
            <a:ext cx="5485373" cy="2551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A equipe do voluntariado é composto por 65 voluntários, homens e mulheres, dedicam uma parte do seu tempo livre para as ações de voluntariado na unidade de saúde, em sete setores. Além da brinquedoteca e do setor materno infantil, que oferece a prática de artesanato, esses colaboradores atuam na psiquiatria para ajudar a promover a saúde mental e visitam regularmente as pessoas internadas. Arrecadam também doações internas e externas para os usuários em situação de vulnerabilidade e prestam informações no pronto socorro. Há ainda o grupo de doulas que ajuda a acolher grávidas e puérperas.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9588" y="3929066"/>
            <a:ext cx="3894136" cy="2569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10380" y="3071810"/>
            <a:ext cx="4391025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15339" y="356219"/>
            <a:ext cx="0" cy="5073650"/>
          </a:xfrm>
          <a:custGeom>
            <a:avLst/>
            <a:gdLst/>
            <a:ahLst/>
            <a:cxnLst/>
            <a:rect l="l" t="t" r="r" b="b"/>
            <a:pathLst>
              <a:path h="5073650">
                <a:moveTo>
                  <a:pt x="0" y="0"/>
                </a:moveTo>
                <a:lnTo>
                  <a:pt x="0" y="5073661"/>
                </a:lnTo>
              </a:path>
            </a:pathLst>
          </a:custGeom>
          <a:ln w="6095">
            <a:solidFill>
              <a:srgbClr val="6C1F7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09522" y="1214422"/>
            <a:ext cx="5170527" cy="7968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50000"/>
              </a:lnSpc>
            </a:pPr>
            <a:r>
              <a:rPr sz="1200" dirty="0">
                <a:latin typeface="Arial" pitchFamily="34" charset="0"/>
                <a:cs typeface="Arial" pitchFamily="34" charset="0"/>
              </a:rPr>
              <a:t>Es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t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a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m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o</a:t>
            </a:r>
            <a:r>
              <a:rPr sz="1200" dirty="0">
                <a:latin typeface="Arial" pitchFamily="34" charset="0"/>
                <a:cs typeface="Arial" pitchFamily="34" charset="0"/>
              </a:rPr>
              <a:t>s</a:t>
            </a:r>
            <a:r>
              <a:rPr sz="1200" spc="130" dirty="0">
                <a:latin typeface="Arial" pitchFamily="34" charset="0"/>
                <a:cs typeface="Arial" pitchFamily="34" charset="0"/>
              </a:rPr>
              <a:t> </a:t>
            </a:r>
            <a:r>
              <a:rPr sz="1200" dirty="0">
                <a:latin typeface="Arial" pitchFamily="34" charset="0"/>
                <a:cs typeface="Arial" pitchFamily="34" charset="0"/>
              </a:rPr>
              <a:t>à</a:t>
            </a:r>
            <a:r>
              <a:rPr sz="1200" spc="125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di</a:t>
            </a:r>
            <a:r>
              <a:rPr sz="1200" dirty="0">
                <a:latin typeface="Arial" pitchFamily="34" charset="0"/>
                <a:cs typeface="Arial" pitchFamily="34" charset="0"/>
              </a:rPr>
              <a:t>s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p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o</a:t>
            </a:r>
            <a:r>
              <a:rPr sz="1200" dirty="0">
                <a:latin typeface="Arial" pitchFamily="34" charset="0"/>
                <a:cs typeface="Arial" pitchFamily="34" charset="0"/>
              </a:rPr>
              <a:t>s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i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ç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ã</a:t>
            </a:r>
            <a:r>
              <a:rPr sz="1200" dirty="0">
                <a:latin typeface="Arial" pitchFamily="34" charset="0"/>
                <a:cs typeface="Arial" pitchFamily="34" charset="0"/>
              </a:rPr>
              <a:t>o</a:t>
            </a:r>
            <a:r>
              <a:rPr sz="1200" spc="125" dirty="0">
                <a:latin typeface="Arial" pitchFamily="34" charset="0"/>
                <a:cs typeface="Arial" pitchFamily="34" charset="0"/>
              </a:rPr>
              <a:t> </a:t>
            </a:r>
            <a:r>
              <a:rPr sz="1200" dirty="0">
                <a:latin typeface="Arial" pitchFamily="34" charset="0"/>
                <a:cs typeface="Arial" pitchFamily="34" charset="0"/>
              </a:rPr>
              <a:t>c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a</a:t>
            </a:r>
            <a:r>
              <a:rPr sz="1200" dirty="0">
                <a:latin typeface="Arial" pitchFamily="34" charset="0"/>
                <a:cs typeface="Arial" pitchFamily="34" charset="0"/>
              </a:rPr>
              <a:t>so</a:t>
            </a:r>
            <a:r>
              <a:rPr sz="1200" spc="125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20" dirty="0">
                <a:latin typeface="Arial" pitchFamily="34" charset="0"/>
                <a:cs typeface="Arial" pitchFamily="34" charset="0"/>
              </a:rPr>
              <a:t>v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o</a:t>
            </a:r>
            <a:r>
              <a:rPr sz="1200" dirty="0">
                <a:latin typeface="Arial" pitchFamily="34" charset="0"/>
                <a:cs typeface="Arial" pitchFamily="34" charset="0"/>
              </a:rPr>
              <a:t>cê</a:t>
            </a:r>
            <a:r>
              <a:rPr sz="1200" spc="125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quei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r</a:t>
            </a:r>
            <a:r>
              <a:rPr sz="1200" dirty="0">
                <a:latin typeface="Arial" pitchFamily="34" charset="0"/>
                <a:cs typeface="Arial" pitchFamily="34" charset="0"/>
              </a:rPr>
              <a:t>a</a:t>
            </a:r>
            <a:r>
              <a:rPr sz="1200" spc="125" dirty="0">
                <a:latin typeface="Arial" pitchFamily="34" charset="0"/>
                <a:cs typeface="Arial" pitchFamily="34" charset="0"/>
              </a:rPr>
              <a:t> </a:t>
            </a:r>
            <a:r>
              <a:rPr sz="1200" dirty="0">
                <a:latin typeface="Arial" pitchFamily="34" charset="0"/>
                <a:cs typeface="Arial" pitchFamily="34" charset="0"/>
              </a:rPr>
              <a:t>rec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ebe</a:t>
            </a:r>
            <a:r>
              <a:rPr sz="1200" dirty="0">
                <a:latin typeface="Arial" pitchFamily="34" charset="0"/>
                <a:cs typeface="Arial" pitchFamily="34" charset="0"/>
              </a:rPr>
              <a:t>r</a:t>
            </a:r>
            <a:r>
              <a:rPr sz="1200" spc="125" dirty="0">
                <a:latin typeface="Arial" pitchFamily="34" charset="0"/>
                <a:cs typeface="Arial" pitchFamily="34" charset="0"/>
              </a:rPr>
              <a:t> </a:t>
            </a:r>
            <a:r>
              <a:rPr sz="1200" dirty="0">
                <a:latin typeface="Arial" pitchFamily="34" charset="0"/>
                <a:cs typeface="Arial" pitchFamily="34" charset="0"/>
              </a:rPr>
              <a:t>a</a:t>
            </a:r>
            <a:r>
              <a:rPr sz="1200" spc="125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20" dirty="0">
                <a:latin typeface="Arial" pitchFamily="34" charset="0"/>
                <a:cs typeface="Arial" pitchFamily="34" charset="0"/>
              </a:rPr>
              <a:t>v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i</a:t>
            </a:r>
            <a:r>
              <a:rPr sz="1200" dirty="0">
                <a:latin typeface="Arial" pitchFamily="34" charset="0"/>
                <a:cs typeface="Arial" pitchFamily="34" charset="0"/>
              </a:rPr>
              <a:t>s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i</a:t>
            </a:r>
            <a:r>
              <a:rPr sz="1200" dirty="0">
                <a:latin typeface="Arial" pitchFamily="34" charset="0"/>
                <a:cs typeface="Arial" pitchFamily="34" charset="0"/>
              </a:rPr>
              <a:t>ta</a:t>
            </a:r>
            <a:r>
              <a:rPr sz="1200" spc="125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d</a:t>
            </a:r>
            <a:r>
              <a:rPr sz="1200" dirty="0">
                <a:latin typeface="Arial" pitchFamily="34" charset="0"/>
                <a:cs typeface="Arial" pitchFamily="34" charset="0"/>
              </a:rPr>
              <a:t>e</a:t>
            </a:r>
            <a:r>
              <a:rPr sz="1200" spc="160" dirty="0">
                <a:latin typeface="Arial" pitchFamily="34" charset="0"/>
                <a:cs typeface="Arial" pitchFamily="34" charset="0"/>
              </a:rPr>
              <a:t> </a:t>
            </a:r>
            <a:r>
              <a:rPr sz="1200" dirty="0">
                <a:latin typeface="Arial" pitchFamily="34" charset="0"/>
                <a:cs typeface="Arial" pitchFamily="34" charset="0"/>
              </a:rPr>
              <a:t>religios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o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s</a:t>
            </a:r>
            <a:r>
              <a:rPr sz="1200" dirty="0">
                <a:latin typeface="Arial" pitchFamily="34" charset="0"/>
                <a:cs typeface="Arial" pitchFamily="34" charset="0"/>
              </a:rPr>
              <a:t>. Se  </a:t>
            </a:r>
            <a:r>
              <a:rPr sz="1200" spc="-35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pr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e</a:t>
            </a:r>
            <a:r>
              <a:rPr sz="1200" dirty="0">
                <a:latin typeface="Arial" pitchFamily="34" charset="0"/>
                <a:cs typeface="Arial" pitchFamily="34" charset="0"/>
              </a:rPr>
              <a:t>c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i</a:t>
            </a:r>
            <a:r>
              <a:rPr sz="1200" dirty="0">
                <a:latin typeface="Arial" pitchFamily="34" charset="0"/>
                <a:cs typeface="Arial" pitchFamily="34" charset="0"/>
              </a:rPr>
              <a:t>s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a</a:t>
            </a:r>
            <a:r>
              <a:rPr sz="1200" dirty="0">
                <a:latin typeface="Arial" pitchFamily="34" charset="0"/>
                <a:cs typeface="Arial" pitchFamily="34" charset="0"/>
              </a:rPr>
              <a:t>r  </a:t>
            </a:r>
            <a:r>
              <a:rPr sz="1200" spc="-35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d</a:t>
            </a:r>
            <a:r>
              <a:rPr sz="1200" dirty="0">
                <a:latin typeface="Arial" pitchFamily="34" charset="0"/>
                <a:cs typeface="Arial" pitchFamily="34" charset="0"/>
              </a:rPr>
              <a:t>e  </a:t>
            </a:r>
            <a:r>
              <a:rPr sz="1200" spc="-45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a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jud</a:t>
            </a:r>
            <a:r>
              <a:rPr sz="1200" dirty="0">
                <a:latin typeface="Arial" pitchFamily="34" charset="0"/>
                <a:cs typeface="Arial" pitchFamily="34" charset="0"/>
              </a:rPr>
              <a:t>a  </a:t>
            </a:r>
            <a:r>
              <a:rPr sz="1200" spc="-35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par</a:t>
            </a:r>
            <a:r>
              <a:rPr sz="1200" dirty="0">
                <a:latin typeface="Arial" pitchFamily="34" charset="0"/>
                <a:cs typeface="Arial" pitchFamily="34" charset="0"/>
              </a:rPr>
              <a:t>a  </a:t>
            </a:r>
            <a:r>
              <a:rPr sz="1200" spc="-50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l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o</a:t>
            </a:r>
            <a:r>
              <a:rPr sz="1200" dirty="0">
                <a:latin typeface="Arial" pitchFamily="34" charset="0"/>
                <a:cs typeface="Arial" pitchFamily="34" charset="0"/>
              </a:rPr>
              <a:t>c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al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i</a:t>
            </a:r>
            <a:r>
              <a:rPr sz="1200" dirty="0">
                <a:latin typeface="Arial" pitchFamily="34" charset="0"/>
                <a:cs typeface="Arial" pitchFamily="34" charset="0"/>
              </a:rPr>
              <a:t>z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a</a:t>
            </a:r>
            <a:r>
              <a:rPr sz="1200" dirty="0">
                <a:latin typeface="Arial" pitchFamily="34" charset="0"/>
                <a:cs typeface="Arial" pitchFamily="34" charset="0"/>
              </a:rPr>
              <a:t>r  </a:t>
            </a:r>
            <a:r>
              <a:rPr sz="1200" spc="-35" dirty="0">
                <a:latin typeface="Arial" pitchFamily="34" charset="0"/>
                <a:cs typeface="Arial" pitchFamily="34" charset="0"/>
              </a:rPr>
              <a:t> </a:t>
            </a:r>
            <a:r>
              <a:rPr sz="1200" dirty="0">
                <a:latin typeface="Arial" pitchFamily="34" charset="0"/>
                <a:cs typeface="Arial" pitchFamily="34" charset="0"/>
              </a:rPr>
              <a:t>repr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e</a:t>
            </a:r>
            <a:r>
              <a:rPr sz="1200" dirty="0">
                <a:latin typeface="Arial" pitchFamily="34" charset="0"/>
                <a:cs typeface="Arial" pitchFamily="34" charset="0"/>
              </a:rPr>
              <a:t>s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e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n</a:t>
            </a:r>
            <a:r>
              <a:rPr sz="1200" dirty="0">
                <a:latin typeface="Arial" pitchFamily="34" charset="0"/>
                <a:cs typeface="Arial" pitchFamily="34" charset="0"/>
              </a:rPr>
              <a:t>t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a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n</a:t>
            </a:r>
            <a:r>
              <a:rPr sz="1200" dirty="0">
                <a:latin typeface="Arial" pitchFamily="34" charset="0"/>
                <a:cs typeface="Arial" pitchFamily="34" charset="0"/>
              </a:rPr>
              <a:t>t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e</a:t>
            </a:r>
            <a:r>
              <a:rPr sz="1200" dirty="0">
                <a:latin typeface="Arial" pitchFamily="34" charset="0"/>
                <a:cs typeface="Arial" pitchFamily="34" charset="0"/>
              </a:rPr>
              <a:t>s  </a:t>
            </a:r>
            <a:r>
              <a:rPr sz="1200" spc="-55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d</a:t>
            </a:r>
            <a:r>
              <a:rPr sz="1200" dirty="0">
                <a:latin typeface="Arial" pitchFamily="34" charset="0"/>
                <a:cs typeface="Arial" pitchFamily="34" charset="0"/>
              </a:rPr>
              <a:t>e  </a:t>
            </a:r>
            <a:r>
              <a:rPr sz="1200" spc="-35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qualqu</a:t>
            </a:r>
            <a:r>
              <a:rPr sz="1200" spc="-20" dirty="0">
                <a:latin typeface="Arial" pitchFamily="34" charset="0"/>
                <a:cs typeface="Arial" pitchFamily="34" charset="0"/>
              </a:rPr>
              <a:t>e</a:t>
            </a:r>
            <a:r>
              <a:rPr sz="1200" dirty="0">
                <a:latin typeface="Arial" pitchFamily="34" charset="0"/>
                <a:cs typeface="Arial" pitchFamily="34" charset="0"/>
              </a:rPr>
              <a:t>r religião,</a:t>
            </a:r>
            <a:r>
              <a:rPr sz="1200" spc="80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en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t</a:t>
            </a:r>
            <a:r>
              <a:rPr sz="1200" dirty="0">
                <a:latin typeface="Arial" pitchFamily="34" charset="0"/>
                <a:cs typeface="Arial" pitchFamily="34" charset="0"/>
              </a:rPr>
              <a:t>re</a:t>
            </a:r>
            <a:r>
              <a:rPr sz="1200" spc="90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e</a:t>
            </a:r>
            <a:r>
              <a:rPr sz="1200" dirty="0">
                <a:latin typeface="Arial" pitchFamily="34" charset="0"/>
                <a:cs typeface="Arial" pitchFamily="34" charset="0"/>
              </a:rPr>
              <a:t>m</a:t>
            </a:r>
            <a:r>
              <a:rPr sz="1200" spc="75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c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on</a:t>
            </a:r>
            <a:r>
              <a:rPr sz="1200" dirty="0">
                <a:latin typeface="Arial" pitchFamily="34" charset="0"/>
                <a:cs typeface="Arial" pitchFamily="34" charset="0"/>
              </a:rPr>
              <a:t>t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a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t</a:t>
            </a:r>
            <a:r>
              <a:rPr sz="1200" dirty="0">
                <a:latin typeface="Arial" pitchFamily="34" charset="0"/>
                <a:cs typeface="Arial" pitchFamily="34" charset="0"/>
              </a:rPr>
              <a:t>o</a:t>
            </a:r>
            <a:r>
              <a:rPr sz="1200" spc="75" dirty="0">
                <a:latin typeface="Arial" pitchFamily="34" charset="0"/>
                <a:cs typeface="Arial" pitchFamily="34" charset="0"/>
              </a:rPr>
              <a:t> </a:t>
            </a:r>
            <a:r>
              <a:rPr sz="1200" dirty="0">
                <a:latin typeface="Arial" pitchFamily="34" charset="0"/>
                <a:cs typeface="Arial" pitchFamily="34" charset="0"/>
              </a:rPr>
              <a:t>c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o</a:t>
            </a:r>
            <a:r>
              <a:rPr sz="1200" dirty="0">
                <a:latin typeface="Arial" pitchFamily="34" charset="0"/>
                <a:cs typeface="Arial" pitchFamily="34" charset="0"/>
              </a:rPr>
              <a:t>m</a:t>
            </a:r>
            <a:r>
              <a:rPr sz="1200" spc="85" dirty="0">
                <a:latin typeface="Arial" pitchFamily="34" charset="0"/>
                <a:cs typeface="Arial" pitchFamily="34" charset="0"/>
              </a:rPr>
              <a:t> </a:t>
            </a:r>
            <a:r>
              <a:rPr sz="1200" dirty="0">
                <a:latin typeface="Arial" pitchFamily="34" charset="0"/>
                <a:cs typeface="Arial" pitchFamily="34" charset="0"/>
              </a:rPr>
              <a:t>o</a:t>
            </a:r>
            <a:r>
              <a:rPr sz="1200" spc="90" dirty="0">
                <a:latin typeface="Arial" pitchFamily="34" charset="0"/>
                <a:cs typeface="Arial" pitchFamily="34" charset="0"/>
              </a:rPr>
              <a:t> </a:t>
            </a:r>
            <a:r>
              <a:rPr sz="1200" dirty="0">
                <a:latin typeface="Arial" pitchFamily="34" charset="0"/>
                <a:cs typeface="Arial" pitchFamily="34" charset="0"/>
              </a:rPr>
              <a:t>S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e</a:t>
            </a:r>
            <a:r>
              <a:rPr sz="1200" dirty="0">
                <a:latin typeface="Arial" pitchFamily="34" charset="0"/>
                <a:cs typeface="Arial" pitchFamily="34" charset="0"/>
              </a:rPr>
              <a:t>r</a:t>
            </a:r>
            <a:r>
              <a:rPr sz="1200" spc="-20" dirty="0">
                <a:latin typeface="Arial" pitchFamily="34" charset="0"/>
                <a:cs typeface="Arial" pitchFamily="34" charset="0"/>
              </a:rPr>
              <a:t>v</a:t>
            </a:r>
            <a:r>
              <a:rPr sz="1200" spc="10" dirty="0">
                <a:latin typeface="Arial" pitchFamily="34" charset="0"/>
                <a:cs typeface="Arial" pitchFamily="34" charset="0"/>
              </a:rPr>
              <a:t>i</a:t>
            </a:r>
            <a:r>
              <a:rPr sz="1200" dirty="0">
                <a:latin typeface="Arial" pitchFamily="34" charset="0"/>
                <a:cs typeface="Arial" pitchFamily="34" charset="0"/>
              </a:rPr>
              <a:t>ço</a:t>
            </a:r>
            <a:r>
              <a:rPr sz="1200" spc="90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5">
                <a:latin typeface="Arial" pitchFamily="34" charset="0"/>
                <a:cs typeface="Arial" pitchFamily="34" charset="0"/>
              </a:rPr>
              <a:t>d</a:t>
            </a:r>
            <a:r>
              <a:rPr sz="1200">
                <a:latin typeface="Arial" pitchFamily="34" charset="0"/>
                <a:cs typeface="Arial" pitchFamily="34" charset="0"/>
              </a:rPr>
              <a:t>e</a:t>
            </a:r>
            <a:r>
              <a:rPr sz="1200" spc="75">
                <a:latin typeface="Arial" pitchFamily="34" charset="0"/>
                <a:cs typeface="Arial" pitchFamily="34" charset="0"/>
              </a:rPr>
              <a:t> </a:t>
            </a:r>
            <a:r>
              <a:rPr sz="1200" spc="-10" smtClean="0">
                <a:latin typeface="Arial" pitchFamily="34" charset="0"/>
                <a:cs typeface="Arial" pitchFamily="34" charset="0"/>
              </a:rPr>
              <a:t>H</a:t>
            </a:r>
            <a:r>
              <a:rPr sz="1200" spc="-5" smtClean="0">
                <a:latin typeface="Arial" pitchFamily="34" charset="0"/>
                <a:cs typeface="Arial" pitchFamily="34" charset="0"/>
              </a:rPr>
              <a:t>o</a:t>
            </a:r>
            <a:r>
              <a:rPr sz="1200" smtClean="0">
                <a:latin typeface="Arial" pitchFamily="34" charset="0"/>
                <a:cs typeface="Arial" pitchFamily="34" charset="0"/>
              </a:rPr>
              <a:t>s</a:t>
            </a:r>
            <a:r>
              <a:rPr sz="1200" spc="-5" smtClean="0">
                <a:latin typeface="Arial" pitchFamily="34" charset="0"/>
                <a:cs typeface="Arial" pitchFamily="34" charset="0"/>
              </a:rPr>
              <a:t>p</a:t>
            </a:r>
            <a:r>
              <a:rPr sz="1200" spc="-15" smtClean="0">
                <a:latin typeface="Arial" pitchFamily="34" charset="0"/>
                <a:cs typeface="Arial" pitchFamily="34" charset="0"/>
              </a:rPr>
              <a:t>i</a:t>
            </a:r>
            <a:r>
              <a:rPr sz="1200" smtClean="0">
                <a:latin typeface="Arial" pitchFamily="34" charset="0"/>
                <a:cs typeface="Arial" pitchFamily="34" charset="0"/>
              </a:rPr>
              <a:t>t</a:t>
            </a:r>
            <a:r>
              <a:rPr sz="1200" spc="-5" smtClean="0">
                <a:latin typeface="Arial" pitchFamily="34" charset="0"/>
                <a:cs typeface="Arial" pitchFamily="34" charset="0"/>
              </a:rPr>
              <a:t>alida</a:t>
            </a:r>
            <a:r>
              <a:rPr sz="1200" spc="-15" smtClean="0">
                <a:latin typeface="Arial" pitchFamily="34" charset="0"/>
                <a:cs typeface="Arial" pitchFamily="34" charset="0"/>
              </a:rPr>
              <a:t>d</a:t>
            </a:r>
            <a:r>
              <a:rPr sz="1200" smtClean="0">
                <a:latin typeface="Arial" pitchFamily="34" charset="0"/>
                <a:cs typeface="Arial" pitchFamily="34" charset="0"/>
              </a:rPr>
              <a:t>e</a:t>
            </a:r>
            <a:r>
              <a:rPr lang="pt-BR" sz="1200" dirty="0" smtClean="0">
                <a:latin typeface="Arial" pitchFamily="34" charset="0"/>
                <a:cs typeface="Arial" pitchFamily="34" charset="0"/>
              </a:rPr>
              <a:t>. </a:t>
            </a:r>
            <a:endParaRPr sz="120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23164" y="312596"/>
            <a:ext cx="116268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450" b="1" spc="-1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450" b="1" spc="-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450" b="1" spc="-2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450" b="1" spc="-10" dirty="0">
                <a:solidFill>
                  <a:srgbClr val="FFFFFF"/>
                </a:solidFill>
                <a:latin typeface="Arial"/>
                <a:cs typeface="Arial"/>
              </a:rPr>
              <a:t>IE</a:t>
            </a:r>
            <a:r>
              <a:rPr sz="1450" b="1" spc="-2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450" b="1" spc="-1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450"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7940">
              <a:lnSpc>
                <a:spcPct val="100000"/>
              </a:lnSpc>
            </a:pPr>
            <a:r>
              <a:rPr spc="-10" dirty="0"/>
              <a:t>23</a:t>
            </a:r>
          </a:p>
        </p:txBody>
      </p:sp>
      <p:sp>
        <p:nvSpPr>
          <p:cNvPr id="15" name="object 7"/>
          <p:cNvSpPr/>
          <p:nvPr/>
        </p:nvSpPr>
        <p:spPr>
          <a:xfrm>
            <a:off x="6024562" y="357166"/>
            <a:ext cx="5429288" cy="549910"/>
          </a:xfrm>
          <a:custGeom>
            <a:avLst/>
            <a:gdLst/>
            <a:ahLst/>
            <a:cxnLst/>
            <a:rect l="l" t="t" r="r" b="b"/>
            <a:pathLst>
              <a:path w="2858770" h="549910">
                <a:moveTo>
                  <a:pt x="2767309" y="0"/>
                </a:moveTo>
                <a:lnTo>
                  <a:pt x="91439" y="0"/>
                </a:lnTo>
                <a:lnTo>
                  <a:pt x="55869" y="6979"/>
                </a:lnTo>
                <a:lnTo>
                  <a:pt x="26669" y="26669"/>
                </a:lnTo>
                <a:lnTo>
                  <a:pt x="6979" y="55869"/>
                </a:lnTo>
                <a:lnTo>
                  <a:pt x="0" y="91439"/>
                </a:lnTo>
                <a:lnTo>
                  <a:pt x="0" y="458449"/>
                </a:lnTo>
                <a:lnTo>
                  <a:pt x="6979" y="494019"/>
                </a:lnTo>
                <a:lnTo>
                  <a:pt x="26669" y="523219"/>
                </a:lnTo>
                <a:lnTo>
                  <a:pt x="55869" y="542909"/>
                </a:lnTo>
                <a:lnTo>
                  <a:pt x="91439" y="549889"/>
                </a:lnTo>
                <a:lnTo>
                  <a:pt x="2767309" y="549889"/>
                </a:lnTo>
                <a:lnTo>
                  <a:pt x="2802879" y="542909"/>
                </a:lnTo>
                <a:lnTo>
                  <a:pt x="2832079" y="523219"/>
                </a:lnTo>
                <a:lnTo>
                  <a:pt x="2851769" y="494019"/>
                </a:lnTo>
                <a:lnTo>
                  <a:pt x="2858749" y="458449"/>
                </a:lnTo>
                <a:lnTo>
                  <a:pt x="2858749" y="91439"/>
                </a:lnTo>
                <a:lnTo>
                  <a:pt x="2851769" y="55869"/>
                </a:lnTo>
                <a:lnTo>
                  <a:pt x="2832079" y="26669"/>
                </a:lnTo>
                <a:lnTo>
                  <a:pt x="2802879" y="6979"/>
                </a:lnTo>
                <a:lnTo>
                  <a:pt x="2767309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CaixaDeTexto 15"/>
          <p:cNvSpPr txBox="1"/>
          <p:nvPr/>
        </p:nvSpPr>
        <p:spPr>
          <a:xfrm>
            <a:off x="6453190" y="285728"/>
            <a:ext cx="5429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latin typeface="Arial" pitchFamily="34" charset="0"/>
                <a:cs typeface="Arial" pitchFamily="34" charset="0"/>
              </a:rPr>
              <a:t>Espaço Ecumênico</a:t>
            </a:r>
            <a:endParaRPr lang="pt-BR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object 7"/>
          <p:cNvSpPr/>
          <p:nvPr/>
        </p:nvSpPr>
        <p:spPr>
          <a:xfrm>
            <a:off x="523836" y="357166"/>
            <a:ext cx="4572032" cy="549910"/>
          </a:xfrm>
          <a:custGeom>
            <a:avLst/>
            <a:gdLst/>
            <a:ahLst/>
            <a:cxnLst/>
            <a:rect l="l" t="t" r="r" b="b"/>
            <a:pathLst>
              <a:path w="2858770" h="549910">
                <a:moveTo>
                  <a:pt x="2767309" y="0"/>
                </a:moveTo>
                <a:lnTo>
                  <a:pt x="91439" y="0"/>
                </a:lnTo>
                <a:lnTo>
                  <a:pt x="55869" y="6979"/>
                </a:lnTo>
                <a:lnTo>
                  <a:pt x="26669" y="26669"/>
                </a:lnTo>
                <a:lnTo>
                  <a:pt x="6979" y="55869"/>
                </a:lnTo>
                <a:lnTo>
                  <a:pt x="0" y="91439"/>
                </a:lnTo>
                <a:lnTo>
                  <a:pt x="0" y="458449"/>
                </a:lnTo>
                <a:lnTo>
                  <a:pt x="6979" y="494019"/>
                </a:lnTo>
                <a:lnTo>
                  <a:pt x="26669" y="523219"/>
                </a:lnTo>
                <a:lnTo>
                  <a:pt x="55869" y="542909"/>
                </a:lnTo>
                <a:lnTo>
                  <a:pt x="91439" y="549889"/>
                </a:lnTo>
                <a:lnTo>
                  <a:pt x="2767309" y="549889"/>
                </a:lnTo>
                <a:lnTo>
                  <a:pt x="2802879" y="542909"/>
                </a:lnTo>
                <a:lnTo>
                  <a:pt x="2832079" y="523219"/>
                </a:lnTo>
                <a:lnTo>
                  <a:pt x="2851769" y="494019"/>
                </a:lnTo>
                <a:lnTo>
                  <a:pt x="2858749" y="458449"/>
                </a:lnTo>
                <a:lnTo>
                  <a:pt x="2858749" y="91439"/>
                </a:lnTo>
                <a:lnTo>
                  <a:pt x="2851769" y="55869"/>
                </a:lnTo>
                <a:lnTo>
                  <a:pt x="2832079" y="26669"/>
                </a:lnTo>
                <a:lnTo>
                  <a:pt x="2802879" y="6979"/>
                </a:lnTo>
                <a:lnTo>
                  <a:pt x="2767309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CaixaDeTexto 17"/>
          <p:cNvSpPr txBox="1"/>
          <p:nvPr/>
        </p:nvSpPr>
        <p:spPr>
          <a:xfrm>
            <a:off x="809588" y="357166"/>
            <a:ext cx="371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latin typeface="Arial" pitchFamily="34" charset="0"/>
                <a:cs typeface="Arial" pitchFamily="34" charset="0"/>
              </a:rPr>
              <a:t>Apoio Religioso</a:t>
            </a:r>
            <a:endParaRPr lang="pt-BR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object 6"/>
          <p:cNvSpPr txBox="1"/>
          <p:nvPr/>
        </p:nvSpPr>
        <p:spPr>
          <a:xfrm>
            <a:off x="5953124" y="1000108"/>
            <a:ext cx="6072230" cy="10738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50000"/>
              </a:lnSpc>
            </a:pPr>
            <a:r>
              <a:rPr lang="pt-BR" sz="1200" dirty="0" smtClean="0">
                <a:latin typeface="Arial"/>
                <a:cs typeface="Arial"/>
              </a:rPr>
              <a:t>Temos um espaço destinado a momentos de oração e meditação que pode ser utilizado nas 24 horas. </a:t>
            </a:r>
          </a:p>
          <a:p>
            <a:pPr marL="12700" marR="5080" algn="just">
              <a:lnSpc>
                <a:spcPct val="150000"/>
              </a:lnSpc>
            </a:pPr>
            <a:r>
              <a:rPr lang="pt-BR" sz="1200" dirty="0" smtClean="0">
                <a:latin typeface="Arial"/>
                <a:cs typeface="Arial"/>
              </a:rPr>
              <a:t>Você poderá utilizar esse espaço </a:t>
            </a:r>
            <a:r>
              <a:rPr lang="pt-BR" sz="1200" dirty="0" smtClean="0">
                <a:latin typeface="Arial"/>
                <a:cs typeface="Arial"/>
              </a:rPr>
              <a:t>para: </a:t>
            </a:r>
            <a:endParaRPr lang="pt-BR" sz="1200" dirty="0" smtClean="0">
              <a:latin typeface="Arial"/>
              <a:cs typeface="Arial"/>
            </a:endParaRPr>
          </a:p>
          <a:p>
            <a:pPr marL="12700" marR="5080" algn="just">
              <a:lnSpc>
                <a:spcPct val="150000"/>
              </a:lnSpc>
            </a:pPr>
            <a:r>
              <a:rPr lang="pt-BR" sz="1200" dirty="0" smtClean="0">
                <a:latin typeface="Arial"/>
                <a:cs typeface="Arial"/>
              </a:rPr>
              <a:t>Batismo /Confissões </a:t>
            </a:r>
            <a:r>
              <a:rPr lang="pt-BR" sz="1200" dirty="0" smtClean="0">
                <a:latin typeface="Arial"/>
                <a:cs typeface="Arial"/>
              </a:rPr>
              <a:t>/</a:t>
            </a:r>
            <a:r>
              <a:rPr lang="pt-BR" sz="1200" dirty="0" smtClean="0">
                <a:latin typeface="Arial"/>
                <a:cs typeface="Arial"/>
              </a:rPr>
              <a:t>Eucaristia </a:t>
            </a:r>
            <a:r>
              <a:rPr lang="pt-BR" sz="1200" dirty="0" smtClean="0">
                <a:latin typeface="Arial"/>
                <a:cs typeface="Arial"/>
              </a:rPr>
              <a:t>/</a:t>
            </a:r>
            <a:r>
              <a:rPr lang="pt-BR" sz="1200" dirty="0" smtClean="0">
                <a:latin typeface="Arial"/>
                <a:cs typeface="Arial"/>
              </a:rPr>
              <a:t>Bênçãos </a:t>
            </a:r>
            <a:r>
              <a:rPr lang="pt-BR" sz="1200" dirty="0" smtClean="0">
                <a:latin typeface="Arial"/>
                <a:cs typeface="Arial"/>
              </a:rPr>
              <a:t>/</a:t>
            </a:r>
            <a:r>
              <a:rPr lang="pt-BR" sz="1200" dirty="0" smtClean="0">
                <a:latin typeface="Arial"/>
                <a:cs typeface="Arial"/>
              </a:rPr>
              <a:t>Atendimento </a:t>
            </a:r>
            <a:r>
              <a:rPr lang="pt-BR" sz="1200" dirty="0" smtClean="0">
                <a:latin typeface="Arial"/>
                <a:cs typeface="Arial"/>
              </a:rPr>
              <a:t>Religioso 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4"/>
          <p:cNvSpPr txBox="1"/>
          <p:nvPr/>
        </p:nvSpPr>
        <p:spPr>
          <a:xfrm>
            <a:off x="166646" y="4214818"/>
            <a:ext cx="5500726" cy="1384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50000"/>
              </a:lnSpc>
            </a:pPr>
            <a:r>
              <a:rPr sz="1200" spc="-10" dirty="0">
                <a:latin typeface="Arial" pitchFamily="34" charset="0"/>
                <a:cs typeface="Arial" pitchFamily="34" charset="0"/>
              </a:rPr>
              <a:t>N</a:t>
            </a:r>
            <a:r>
              <a:rPr sz="1200" dirty="0">
                <a:latin typeface="Arial" pitchFamily="34" charset="0"/>
                <a:cs typeface="Arial" pitchFamily="34" charset="0"/>
              </a:rPr>
              <a:t>o</a:t>
            </a:r>
            <a:r>
              <a:rPr sz="1200" spc="90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m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o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m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en</a:t>
            </a:r>
            <a:r>
              <a:rPr sz="1200" dirty="0">
                <a:latin typeface="Arial" pitchFamily="34" charset="0"/>
                <a:cs typeface="Arial" pitchFamily="34" charset="0"/>
              </a:rPr>
              <a:t>to</a:t>
            </a:r>
            <a:r>
              <a:rPr sz="1200" spc="90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d</a:t>
            </a:r>
            <a:r>
              <a:rPr sz="1200" dirty="0">
                <a:latin typeface="Arial" pitchFamily="34" charset="0"/>
                <a:cs typeface="Arial" pitchFamily="34" charset="0"/>
              </a:rPr>
              <a:t>a</a:t>
            </a:r>
            <a:r>
              <a:rPr sz="1200" spc="90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in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t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erna</a:t>
            </a:r>
            <a:r>
              <a:rPr sz="1200" dirty="0">
                <a:latin typeface="Arial" pitchFamily="34" charset="0"/>
                <a:cs typeface="Arial" pitchFamily="34" charset="0"/>
              </a:rPr>
              <a:t>ç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ã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o</a:t>
            </a:r>
            <a:r>
              <a:rPr sz="1200" dirty="0">
                <a:latin typeface="Arial" pitchFamily="34" charset="0"/>
                <a:cs typeface="Arial" pitchFamily="34" charset="0"/>
              </a:rPr>
              <a:t>,</a:t>
            </a:r>
            <a:r>
              <a:rPr sz="1200" spc="85" dirty="0">
                <a:latin typeface="Arial" pitchFamily="34" charset="0"/>
                <a:cs typeface="Arial" pitchFamily="34" charset="0"/>
              </a:rPr>
              <a:t> </a:t>
            </a:r>
            <a:r>
              <a:rPr sz="1200" dirty="0">
                <a:latin typeface="Arial" pitchFamily="34" charset="0"/>
                <a:cs typeface="Arial" pitchFamily="34" charset="0"/>
              </a:rPr>
              <a:t>s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ugeri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m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o</a:t>
            </a:r>
            <a:r>
              <a:rPr sz="1200" dirty="0">
                <a:latin typeface="Arial" pitchFamily="34" charset="0"/>
                <a:cs typeface="Arial" pitchFamily="34" charset="0"/>
              </a:rPr>
              <a:t>s</a:t>
            </a:r>
            <a:r>
              <a:rPr sz="1200" spc="95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qu</a:t>
            </a:r>
            <a:r>
              <a:rPr sz="1200" dirty="0">
                <a:latin typeface="Arial" pitchFamily="34" charset="0"/>
                <a:cs typeface="Arial" pitchFamily="34" charset="0"/>
              </a:rPr>
              <a:t>e</a:t>
            </a:r>
            <a:r>
              <a:rPr sz="1200" spc="90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20" dirty="0">
                <a:latin typeface="Arial" pitchFamily="34" charset="0"/>
                <a:cs typeface="Arial" pitchFamily="34" charset="0"/>
              </a:rPr>
              <a:t>v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o</a:t>
            </a:r>
            <a:r>
              <a:rPr sz="1200" dirty="0">
                <a:latin typeface="Arial" pitchFamily="34" charset="0"/>
                <a:cs typeface="Arial" pitchFamily="34" charset="0"/>
              </a:rPr>
              <a:t>cê</a:t>
            </a:r>
            <a:r>
              <a:rPr sz="1200" spc="90" dirty="0">
                <a:latin typeface="Arial" pitchFamily="34" charset="0"/>
                <a:cs typeface="Arial" pitchFamily="34" charset="0"/>
              </a:rPr>
              <a:t> </a:t>
            </a:r>
            <a:r>
              <a:rPr sz="1200" dirty="0">
                <a:latin typeface="Arial" pitchFamily="34" charset="0"/>
                <a:cs typeface="Arial" pitchFamily="34" charset="0"/>
              </a:rPr>
              <a:t>traga</a:t>
            </a:r>
            <a:r>
              <a:rPr sz="1200" spc="75" dirty="0">
                <a:latin typeface="Arial" pitchFamily="34" charset="0"/>
                <a:cs typeface="Arial" pitchFamily="34" charset="0"/>
              </a:rPr>
              <a:t> </a:t>
            </a:r>
            <a:r>
              <a:rPr sz="1200" dirty="0">
                <a:latin typeface="Arial" pitchFamily="34" charset="0"/>
                <a:cs typeface="Arial" pitchFamily="34" charset="0"/>
              </a:rPr>
              <a:t>t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o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do</a:t>
            </a:r>
            <a:r>
              <a:rPr sz="1200" dirty="0">
                <a:latin typeface="Arial" pitchFamily="34" charset="0"/>
                <a:cs typeface="Arial" pitchFamily="34" charset="0"/>
              </a:rPr>
              <a:t>s</a:t>
            </a:r>
            <a:r>
              <a:rPr sz="1200" spc="95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o</a:t>
            </a:r>
            <a:r>
              <a:rPr sz="1200" dirty="0">
                <a:latin typeface="Arial" pitchFamily="34" charset="0"/>
                <a:cs typeface="Arial" pitchFamily="34" charset="0"/>
              </a:rPr>
              <a:t>s</a:t>
            </a:r>
            <a:r>
              <a:rPr sz="1200" spc="95" dirty="0">
                <a:latin typeface="Arial" pitchFamily="34" charset="0"/>
                <a:cs typeface="Arial" pitchFamily="34" charset="0"/>
              </a:rPr>
              <a:t> </a:t>
            </a:r>
            <a:r>
              <a:rPr sz="1200" dirty="0">
                <a:latin typeface="Arial" pitchFamily="34" charset="0"/>
                <a:cs typeface="Arial" pitchFamily="34" charset="0"/>
              </a:rPr>
              <a:t>s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e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u</a:t>
            </a:r>
            <a:r>
              <a:rPr sz="1200" dirty="0">
                <a:latin typeface="Arial" pitchFamily="34" charset="0"/>
                <a:cs typeface="Arial" pitchFamily="34" charset="0"/>
              </a:rPr>
              <a:t>s</a:t>
            </a:r>
            <a:r>
              <a:rPr sz="1200" spc="95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pr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o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du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t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o</a:t>
            </a:r>
            <a:r>
              <a:rPr sz="1200" dirty="0">
                <a:latin typeface="Arial" pitchFamily="34" charset="0"/>
                <a:cs typeface="Arial" pitchFamily="34" charset="0"/>
              </a:rPr>
              <a:t>s</a:t>
            </a:r>
            <a:r>
              <a:rPr sz="1200" spc="95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d</a:t>
            </a:r>
            <a:r>
              <a:rPr sz="1200" dirty="0">
                <a:latin typeface="Arial" pitchFamily="34" charset="0"/>
                <a:cs typeface="Arial" pitchFamily="34" charset="0"/>
              </a:rPr>
              <a:t>e</a:t>
            </a:r>
            <a:r>
              <a:rPr sz="1200" spc="90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u</a:t>
            </a:r>
            <a:r>
              <a:rPr sz="1200" dirty="0">
                <a:latin typeface="Arial" pitchFamily="34" charset="0"/>
                <a:cs typeface="Arial" pitchFamily="34" charset="0"/>
              </a:rPr>
              <a:t>so</a:t>
            </a:r>
            <a:r>
              <a:rPr sz="1200" spc="90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p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e</a:t>
            </a:r>
            <a:r>
              <a:rPr sz="1200" dirty="0">
                <a:latin typeface="Arial" pitchFamily="34" charset="0"/>
                <a:cs typeface="Arial" pitchFamily="34" charset="0"/>
              </a:rPr>
              <a:t>ss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o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a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l</a:t>
            </a:r>
            <a:r>
              <a:rPr sz="1200" dirty="0">
                <a:latin typeface="Arial" pitchFamily="34" charset="0"/>
                <a:cs typeface="Arial" pitchFamily="34" charset="0"/>
              </a:rPr>
              <a:t>,</a:t>
            </a:r>
            <a:r>
              <a:rPr sz="1200" spc="85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m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a</a:t>
            </a:r>
            <a:r>
              <a:rPr sz="1200" dirty="0">
                <a:latin typeface="Arial" pitchFamily="34" charset="0"/>
                <a:cs typeface="Arial" pitchFamily="34" charset="0"/>
              </a:rPr>
              <a:t>s</a:t>
            </a:r>
            <a:r>
              <a:rPr sz="1200" spc="95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apen</a:t>
            </a:r>
            <a:r>
              <a:rPr sz="1200" spc="-20" dirty="0">
                <a:latin typeface="Arial" pitchFamily="34" charset="0"/>
                <a:cs typeface="Arial" pitchFamily="34" charset="0"/>
              </a:rPr>
              <a:t>a</a:t>
            </a:r>
            <a:r>
              <a:rPr sz="1200" dirty="0">
                <a:latin typeface="Arial" pitchFamily="34" charset="0"/>
                <a:cs typeface="Arial" pitchFamily="34" charset="0"/>
              </a:rPr>
              <a:t>s</a:t>
            </a:r>
            <a:r>
              <a:rPr sz="1200" spc="95" dirty="0">
                <a:latin typeface="Arial" pitchFamily="34" charset="0"/>
                <a:cs typeface="Arial" pitchFamily="34" charset="0"/>
              </a:rPr>
              <a:t> </a:t>
            </a:r>
            <a:r>
              <a:rPr sz="1200" dirty="0">
                <a:latin typeface="Arial" pitchFamily="34" charset="0"/>
                <a:cs typeface="Arial" pitchFamily="34" charset="0"/>
              </a:rPr>
              <a:t>o</a:t>
            </a:r>
            <a:r>
              <a:rPr sz="1200" spc="90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n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e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c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e</a:t>
            </a:r>
            <a:r>
              <a:rPr sz="1200" dirty="0">
                <a:latin typeface="Arial" pitchFamily="34" charset="0"/>
                <a:cs typeface="Arial" pitchFamily="34" charset="0"/>
              </a:rPr>
              <a:t>s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s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ári</a:t>
            </a:r>
            <a:r>
              <a:rPr sz="1200" dirty="0">
                <a:latin typeface="Arial" pitchFamily="34" charset="0"/>
                <a:cs typeface="Arial" pitchFamily="34" charset="0"/>
              </a:rPr>
              <a:t>o</a:t>
            </a:r>
            <a:r>
              <a:rPr sz="1200" spc="90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par</a:t>
            </a:r>
            <a:r>
              <a:rPr sz="1200" dirty="0">
                <a:latin typeface="Arial" pitchFamily="34" charset="0"/>
                <a:cs typeface="Arial" pitchFamily="34" charset="0"/>
              </a:rPr>
              <a:t>a</a:t>
            </a:r>
            <a:r>
              <a:rPr sz="1200" spc="80" dirty="0">
                <a:latin typeface="Arial" pitchFamily="34" charset="0"/>
                <a:cs typeface="Arial" pitchFamily="34" charset="0"/>
              </a:rPr>
              <a:t> </a:t>
            </a:r>
            <a:r>
              <a:rPr sz="1200" dirty="0">
                <a:latin typeface="Arial" pitchFamily="34" charset="0"/>
                <a:cs typeface="Arial" pitchFamily="34" charset="0"/>
              </a:rPr>
              <a:t>a s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u</a:t>
            </a:r>
            <a:r>
              <a:rPr sz="1200" dirty="0">
                <a:latin typeface="Arial" pitchFamily="34" charset="0"/>
                <a:cs typeface="Arial" pitchFamily="34" charset="0"/>
              </a:rPr>
              <a:t>a </a:t>
            </a:r>
            <a:r>
              <a:rPr sz="1200" spc="-80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5">
                <a:latin typeface="Arial" pitchFamily="34" charset="0"/>
                <a:cs typeface="Arial" pitchFamily="34" charset="0"/>
              </a:rPr>
              <a:t>e</a:t>
            </a:r>
            <a:r>
              <a:rPr sz="1200" spc="-10">
                <a:latin typeface="Arial" pitchFamily="34" charset="0"/>
                <a:cs typeface="Arial" pitchFamily="34" charset="0"/>
              </a:rPr>
              <a:t>s</a:t>
            </a:r>
            <a:r>
              <a:rPr sz="1200">
                <a:latin typeface="Arial" pitchFamily="34" charset="0"/>
                <a:cs typeface="Arial" pitchFamily="34" charset="0"/>
              </a:rPr>
              <a:t>t</a:t>
            </a:r>
            <a:r>
              <a:rPr sz="1200" spc="-5">
                <a:latin typeface="Arial" pitchFamily="34" charset="0"/>
                <a:cs typeface="Arial" pitchFamily="34" charset="0"/>
              </a:rPr>
              <a:t>adi</a:t>
            </a:r>
            <a:r>
              <a:rPr sz="1200" spc="-15">
                <a:latin typeface="Arial" pitchFamily="34" charset="0"/>
                <a:cs typeface="Arial" pitchFamily="34" charset="0"/>
              </a:rPr>
              <a:t>a</a:t>
            </a:r>
            <a:r>
              <a:rPr sz="1200" smtClean="0">
                <a:latin typeface="Arial" pitchFamily="34" charset="0"/>
                <a:cs typeface="Arial" pitchFamily="34" charset="0"/>
              </a:rPr>
              <a:t>. </a:t>
            </a:r>
            <a:r>
              <a:rPr sz="1200" spc="-75" smtClean="0">
                <a:latin typeface="Arial" pitchFamily="34" charset="0"/>
                <a:cs typeface="Arial" pitchFamily="34" charset="0"/>
              </a:rPr>
              <a:t> </a:t>
            </a:r>
            <a:endParaRPr lang="pt-BR" sz="1200" spc="-75" dirty="0" smtClean="0">
              <a:latin typeface="Arial" pitchFamily="34" charset="0"/>
              <a:cs typeface="Arial" pitchFamily="34" charset="0"/>
            </a:endParaRPr>
          </a:p>
          <a:p>
            <a:pPr marL="12700" marR="5080" algn="just">
              <a:lnSpc>
                <a:spcPct val="150000"/>
              </a:lnSpc>
            </a:pPr>
            <a:r>
              <a:rPr sz="1200" spc="-10" smtClean="0">
                <a:latin typeface="Arial" pitchFamily="34" charset="0"/>
                <a:cs typeface="Arial" pitchFamily="34" charset="0"/>
              </a:rPr>
              <a:t>N</a:t>
            </a:r>
            <a:r>
              <a:rPr sz="1200" spc="-5" smtClean="0">
                <a:latin typeface="Arial" pitchFamily="34" charset="0"/>
                <a:cs typeface="Arial" pitchFamily="34" charset="0"/>
              </a:rPr>
              <a:t>ã</a:t>
            </a:r>
            <a:r>
              <a:rPr sz="1200" smtClean="0">
                <a:latin typeface="Arial" pitchFamily="34" charset="0"/>
                <a:cs typeface="Arial" pitchFamily="34" charset="0"/>
              </a:rPr>
              <a:t>o </a:t>
            </a:r>
            <a:r>
              <a:rPr sz="1200" spc="-80" smtClean="0">
                <a:latin typeface="Arial" pitchFamily="34" charset="0"/>
                <a:cs typeface="Arial" pitchFamily="34" charset="0"/>
              </a:rPr>
              <a:t>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no</a:t>
            </a:r>
            <a:r>
              <a:rPr sz="1200" dirty="0">
                <a:latin typeface="Arial" pitchFamily="34" charset="0"/>
                <a:cs typeface="Arial" pitchFamily="34" charset="0"/>
              </a:rPr>
              <a:t>s </a:t>
            </a:r>
            <a:r>
              <a:rPr sz="1200" spc="-80" dirty="0">
                <a:latin typeface="Arial" pitchFamily="34" charset="0"/>
                <a:cs typeface="Arial" pitchFamily="34" charset="0"/>
              </a:rPr>
              <a:t> </a:t>
            </a:r>
            <a:r>
              <a:rPr sz="1200" dirty="0">
                <a:latin typeface="Arial" pitchFamily="34" charset="0"/>
                <a:cs typeface="Arial" pitchFamily="34" charset="0"/>
              </a:rPr>
              <a:t>re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s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pon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s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abil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i</a:t>
            </a:r>
            <a:r>
              <a:rPr sz="1200" dirty="0">
                <a:latin typeface="Arial" pitchFamily="34" charset="0"/>
                <a:cs typeface="Arial" pitchFamily="34" charset="0"/>
              </a:rPr>
              <a:t>z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a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m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o</a:t>
            </a:r>
            <a:r>
              <a:rPr sz="1200" dirty="0">
                <a:latin typeface="Arial" pitchFamily="34" charset="0"/>
                <a:cs typeface="Arial" pitchFamily="34" charset="0"/>
              </a:rPr>
              <a:t>s </a:t>
            </a:r>
            <a:r>
              <a:rPr sz="1200" spc="-75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po</a:t>
            </a:r>
            <a:r>
              <a:rPr sz="1200" dirty="0">
                <a:latin typeface="Arial" pitchFamily="34" charset="0"/>
                <a:cs typeface="Arial" pitchFamily="34" charset="0"/>
              </a:rPr>
              <a:t>r </a:t>
            </a:r>
            <a:r>
              <a:rPr sz="1200" spc="-80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i</a:t>
            </a:r>
            <a:r>
              <a:rPr sz="1200" dirty="0">
                <a:latin typeface="Arial" pitchFamily="34" charset="0"/>
                <a:cs typeface="Arial" pitchFamily="34" charset="0"/>
              </a:rPr>
              <a:t>t</a:t>
            </a:r>
            <a:r>
              <a:rPr sz="1200" spc="15" dirty="0">
                <a:latin typeface="Arial" pitchFamily="34" charset="0"/>
                <a:cs typeface="Arial" pitchFamily="34" charset="0"/>
              </a:rPr>
              <a:t>e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n</a:t>
            </a:r>
            <a:r>
              <a:rPr sz="1200" dirty="0">
                <a:latin typeface="Arial" pitchFamily="34" charset="0"/>
                <a:cs typeface="Arial" pitchFamily="34" charset="0"/>
              </a:rPr>
              <a:t>s </a:t>
            </a:r>
            <a:r>
              <a:rPr sz="1200" spc="-75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dei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x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ado</a:t>
            </a:r>
            <a:r>
              <a:rPr sz="1200" dirty="0">
                <a:latin typeface="Arial" pitchFamily="34" charset="0"/>
                <a:cs typeface="Arial" pitchFamily="34" charset="0"/>
              </a:rPr>
              <a:t>s </a:t>
            </a:r>
            <a:r>
              <a:rPr sz="1200" spc="-75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e</a:t>
            </a:r>
            <a:r>
              <a:rPr sz="1200" dirty="0">
                <a:latin typeface="Arial" pitchFamily="34" charset="0"/>
                <a:cs typeface="Arial" pitchFamily="34" charset="0"/>
              </a:rPr>
              <a:t>m </a:t>
            </a:r>
            <a:r>
              <a:rPr sz="1200" spc="-85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ou</a:t>
            </a:r>
            <a:r>
              <a:rPr sz="1200" dirty="0">
                <a:latin typeface="Arial" pitchFamily="34" charset="0"/>
                <a:cs typeface="Arial" pitchFamily="34" charset="0"/>
              </a:rPr>
              <a:t>tr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o</a:t>
            </a:r>
            <a:r>
              <a:rPr sz="1200" dirty="0">
                <a:latin typeface="Arial" pitchFamily="34" charset="0"/>
                <a:cs typeface="Arial" pitchFamily="34" charset="0"/>
              </a:rPr>
              <a:t>s </a:t>
            </a:r>
            <a:r>
              <a:rPr sz="1200" spc="-5">
                <a:latin typeface="Arial" pitchFamily="34" charset="0"/>
                <a:cs typeface="Arial" pitchFamily="34" charset="0"/>
              </a:rPr>
              <a:t>lo</a:t>
            </a:r>
            <a:r>
              <a:rPr sz="1200">
                <a:latin typeface="Arial" pitchFamily="34" charset="0"/>
                <a:cs typeface="Arial" pitchFamily="34" charset="0"/>
              </a:rPr>
              <a:t>c</a:t>
            </a:r>
            <a:r>
              <a:rPr sz="1200" spc="-5">
                <a:latin typeface="Arial" pitchFamily="34" charset="0"/>
                <a:cs typeface="Arial" pitchFamily="34" charset="0"/>
              </a:rPr>
              <a:t>a</a:t>
            </a:r>
            <a:r>
              <a:rPr sz="1200" spc="-15">
                <a:latin typeface="Arial" pitchFamily="34" charset="0"/>
                <a:cs typeface="Arial" pitchFamily="34" charset="0"/>
              </a:rPr>
              <a:t>i</a:t>
            </a:r>
            <a:r>
              <a:rPr sz="1200">
                <a:latin typeface="Arial" pitchFamily="34" charset="0"/>
                <a:cs typeface="Arial" pitchFamily="34" charset="0"/>
              </a:rPr>
              <a:t>s</a:t>
            </a:r>
            <a:r>
              <a:rPr sz="1200" smtClean="0">
                <a:latin typeface="Arial" pitchFamily="34" charset="0"/>
                <a:cs typeface="Arial" pitchFamily="34" charset="0"/>
              </a:rPr>
              <a:t>.</a:t>
            </a:r>
            <a:endParaRPr lang="pt-BR" sz="1200" dirty="0" smtClean="0">
              <a:latin typeface="Arial" pitchFamily="34" charset="0"/>
              <a:cs typeface="Arial" pitchFamily="34" charset="0"/>
            </a:endParaRPr>
          </a:p>
          <a:p>
            <a:pPr marL="12700" marR="5080" algn="just">
              <a:lnSpc>
                <a:spcPct val="150000"/>
              </a:lnSpc>
            </a:pPr>
            <a:r>
              <a:rPr sz="1200" spc="-10" smtClean="0">
                <a:latin typeface="Arial" pitchFamily="34" charset="0"/>
                <a:cs typeface="Arial" pitchFamily="34" charset="0"/>
              </a:rPr>
              <a:t>N</a:t>
            </a:r>
            <a:r>
              <a:rPr sz="1200" spc="-5" smtClean="0">
                <a:latin typeface="Arial" pitchFamily="34" charset="0"/>
                <a:cs typeface="Arial" pitchFamily="34" charset="0"/>
              </a:rPr>
              <a:t>ã</a:t>
            </a:r>
            <a:r>
              <a:rPr sz="1200" smtClean="0">
                <a:latin typeface="Arial" pitchFamily="34" charset="0"/>
                <a:cs typeface="Arial" pitchFamily="34" charset="0"/>
              </a:rPr>
              <a:t>o</a:t>
            </a:r>
            <a:r>
              <a:rPr sz="1200" spc="4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1200" spc="-10" dirty="0" smtClean="0">
                <a:latin typeface="Arial" pitchFamily="34" charset="0"/>
                <a:cs typeface="Arial" pitchFamily="34" charset="0"/>
              </a:rPr>
              <a:t>de guardar seu celular nos momentos que se ausentar do leito bem como seu carregador. </a:t>
            </a:r>
            <a:endParaRPr sz="120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bject 5"/>
          <p:cNvSpPr/>
          <p:nvPr/>
        </p:nvSpPr>
        <p:spPr>
          <a:xfrm>
            <a:off x="380960" y="2857496"/>
            <a:ext cx="5072098" cy="654049"/>
          </a:xfrm>
          <a:custGeom>
            <a:avLst/>
            <a:gdLst/>
            <a:ahLst/>
            <a:cxnLst/>
            <a:rect l="l" t="t" r="r" b="b"/>
            <a:pathLst>
              <a:path w="3310890" h="796925">
                <a:moveTo>
                  <a:pt x="3177533" y="0"/>
                </a:moveTo>
                <a:lnTo>
                  <a:pt x="132719" y="0"/>
                </a:lnTo>
                <a:lnTo>
                  <a:pt x="90809" y="6979"/>
                </a:lnTo>
                <a:lnTo>
                  <a:pt x="54614" y="25389"/>
                </a:lnTo>
                <a:lnTo>
                  <a:pt x="25408" y="54589"/>
                </a:lnTo>
                <a:lnTo>
                  <a:pt x="6989" y="90799"/>
                </a:lnTo>
                <a:lnTo>
                  <a:pt x="0" y="132709"/>
                </a:lnTo>
                <a:lnTo>
                  <a:pt x="0" y="664189"/>
                </a:lnTo>
                <a:lnTo>
                  <a:pt x="6989" y="706099"/>
                </a:lnTo>
                <a:lnTo>
                  <a:pt x="25408" y="742949"/>
                </a:lnTo>
                <a:lnTo>
                  <a:pt x="54614" y="771509"/>
                </a:lnTo>
                <a:lnTo>
                  <a:pt x="90809" y="790559"/>
                </a:lnTo>
                <a:lnTo>
                  <a:pt x="132719" y="796930"/>
                </a:lnTo>
                <a:lnTo>
                  <a:pt x="3177533" y="796930"/>
                </a:lnTo>
                <a:lnTo>
                  <a:pt x="3219443" y="790559"/>
                </a:lnTo>
                <a:lnTo>
                  <a:pt x="3255654" y="771509"/>
                </a:lnTo>
                <a:lnTo>
                  <a:pt x="3284213" y="742949"/>
                </a:lnTo>
                <a:lnTo>
                  <a:pt x="3303263" y="706099"/>
                </a:lnTo>
                <a:lnTo>
                  <a:pt x="3310274" y="664189"/>
                </a:lnTo>
                <a:lnTo>
                  <a:pt x="3310274" y="132709"/>
                </a:lnTo>
                <a:lnTo>
                  <a:pt x="3303263" y="90799"/>
                </a:lnTo>
                <a:lnTo>
                  <a:pt x="3284213" y="54589"/>
                </a:lnTo>
                <a:lnTo>
                  <a:pt x="3255654" y="25389"/>
                </a:lnTo>
                <a:lnTo>
                  <a:pt x="3219443" y="6979"/>
                </a:lnTo>
                <a:lnTo>
                  <a:pt x="3177533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6"/>
          <p:cNvSpPr txBox="1">
            <a:spLocks noGrp="1"/>
          </p:cNvSpPr>
          <p:nvPr>
            <p:ph type="title"/>
          </p:nvPr>
        </p:nvSpPr>
        <p:spPr>
          <a:xfrm>
            <a:off x="523836" y="2357430"/>
            <a:ext cx="5357850" cy="1085514"/>
          </a:xfrm>
          <a:prstGeom prst="rect">
            <a:avLst/>
          </a:prstGeom>
        </p:spPr>
        <p:txBody>
          <a:bodyPr vert="horz" wrap="square" lIns="0" tIns="587336" rIns="0" bIns="0" rtlCol="0">
            <a:spAutoFit/>
          </a:bodyPr>
          <a:lstStyle/>
          <a:p>
            <a:pPr marL="266700">
              <a:lnSpc>
                <a:spcPct val="100000"/>
              </a:lnSpc>
            </a:pPr>
            <a:r>
              <a:rPr lang="pt-BR" sz="3200" spc="-25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Pertences Pessoais</a:t>
            </a:r>
            <a:endParaRPr sz="3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Freeform 6"/>
          <p:cNvSpPr/>
          <p:nvPr/>
        </p:nvSpPr>
        <p:spPr>
          <a:xfrm>
            <a:off x="6453190" y="2428868"/>
            <a:ext cx="5214974" cy="3214710"/>
          </a:xfrm>
          <a:custGeom>
            <a:avLst/>
            <a:gdLst/>
            <a:ahLst/>
            <a:cxnLst/>
            <a:rect l="l" t="t" r="r" b="b"/>
            <a:pathLst>
              <a:path w="8769403" h="4845238">
                <a:moveTo>
                  <a:pt x="0" y="0"/>
                </a:moveTo>
                <a:lnTo>
                  <a:pt x="8769403" y="0"/>
                </a:lnTo>
                <a:lnTo>
                  <a:pt x="8769403" y="4845238"/>
                </a:lnTo>
                <a:lnTo>
                  <a:pt x="0" y="48452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3815" b="-18175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9522" y="285728"/>
            <a:ext cx="5831205" cy="36471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pt-BR" sz="3200" b="1" spc="-90" dirty="0" smtClean="0">
                <a:solidFill>
                  <a:srgbClr val="6C1F77"/>
                </a:solidFill>
                <a:latin typeface="Arial" pitchFamily="34" charset="0"/>
                <a:cs typeface="Arial" pitchFamily="34" charset="0"/>
              </a:rPr>
              <a:t>Alta Hospitalar</a:t>
            </a:r>
            <a:endParaRPr sz="3200">
              <a:latin typeface="Arial" pitchFamily="34" charset="0"/>
              <a:cs typeface="Arial" pitchFamily="34" charset="0"/>
            </a:endParaRPr>
          </a:p>
          <a:p>
            <a:pPr marL="12700" marR="62865">
              <a:lnSpc>
                <a:spcPct val="150000"/>
              </a:lnSpc>
              <a:spcBef>
                <a:spcPts val="1405"/>
              </a:spcBef>
            </a:pPr>
            <a:r>
              <a:rPr sz="1200" spc="-5" dirty="0">
                <a:latin typeface="Arial" pitchFamily="34" charset="0"/>
                <a:cs typeface="Arial" pitchFamily="34" charset="0"/>
              </a:rPr>
              <a:t>Ap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ó</a:t>
            </a:r>
            <a:r>
              <a:rPr sz="1200" dirty="0">
                <a:latin typeface="Arial" pitchFamily="34" charset="0"/>
                <a:cs typeface="Arial" pitchFamily="34" charset="0"/>
              </a:rPr>
              <a:t>s </a:t>
            </a:r>
            <a:r>
              <a:rPr sz="1200" spc="-95" dirty="0">
                <a:latin typeface="Arial" pitchFamily="34" charset="0"/>
                <a:cs typeface="Arial" pitchFamily="34" charset="0"/>
              </a:rPr>
              <a:t> </a:t>
            </a:r>
            <a:r>
              <a:rPr sz="1200" dirty="0">
                <a:latin typeface="Arial" pitchFamily="34" charset="0"/>
                <a:cs typeface="Arial" pitchFamily="34" charset="0"/>
              </a:rPr>
              <a:t>a </a:t>
            </a:r>
            <a:r>
              <a:rPr sz="1200" spc="-110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a</a:t>
            </a:r>
            <a:r>
              <a:rPr sz="1200" dirty="0">
                <a:latin typeface="Arial" pitchFamily="34" charset="0"/>
                <a:cs typeface="Arial" pitchFamily="34" charset="0"/>
              </a:rPr>
              <a:t>ss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i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n</a:t>
            </a:r>
            <a:r>
              <a:rPr sz="1200" dirty="0">
                <a:latin typeface="Arial" pitchFamily="34" charset="0"/>
                <a:cs typeface="Arial" pitchFamily="34" charset="0"/>
              </a:rPr>
              <a:t>a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tu</a:t>
            </a:r>
            <a:r>
              <a:rPr sz="1200" dirty="0">
                <a:latin typeface="Arial" pitchFamily="34" charset="0"/>
                <a:cs typeface="Arial" pitchFamily="34" charset="0"/>
              </a:rPr>
              <a:t>ra </a:t>
            </a:r>
            <a:r>
              <a:rPr sz="1200" spc="-114" dirty="0">
                <a:latin typeface="Arial" pitchFamily="34" charset="0"/>
                <a:cs typeface="Arial" pitchFamily="34" charset="0"/>
              </a:rPr>
              <a:t> </a:t>
            </a:r>
            <a:r>
              <a:rPr sz="1200" dirty="0">
                <a:latin typeface="Arial" pitchFamily="34" charset="0"/>
                <a:cs typeface="Arial" pitchFamily="34" charset="0"/>
              </a:rPr>
              <a:t>da </a:t>
            </a:r>
            <a:r>
              <a:rPr sz="1200" spc="-100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alt</a:t>
            </a:r>
            <a:r>
              <a:rPr sz="1200" dirty="0">
                <a:latin typeface="Arial" pitchFamily="34" charset="0"/>
                <a:cs typeface="Arial" pitchFamily="34" charset="0"/>
              </a:rPr>
              <a:t>a </a:t>
            </a:r>
            <a:r>
              <a:rPr sz="1200" spc="-105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h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o</a:t>
            </a:r>
            <a:r>
              <a:rPr sz="1200" dirty="0">
                <a:latin typeface="Arial" pitchFamily="34" charset="0"/>
                <a:cs typeface="Arial" pitchFamily="34" charset="0"/>
              </a:rPr>
              <a:t>s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pi</a:t>
            </a:r>
            <a:r>
              <a:rPr sz="1200" spc="-20" dirty="0">
                <a:latin typeface="Arial" pitchFamily="34" charset="0"/>
                <a:cs typeface="Arial" pitchFamily="34" charset="0"/>
              </a:rPr>
              <a:t>t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al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a</a:t>
            </a:r>
            <a:r>
              <a:rPr sz="1200" dirty="0">
                <a:latin typeface="Arial" pitchFamily="34" charset="0"/>
                <a:cs typeface="Arial" pitchFamily="34" charset="0"/>
              </a:rPr>
              <a:t>r </a:t>
            </a:r>
            <a:r>
              <a:rPr sz="1200" spc="-95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p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el</a:t>
            </a:r>
            <a:r>
              <a:rPr sz="1200" dirty="0">
                <a:latin typeface="Arial" pitchFamily="34" charset="0"/>
                <a:cs typeface="Arial" pitchFamily="34" charset="0"/>
              </a:rPr>
              <a:t>o </a:t>
            </a:r>
            <a:r>
              <a:rPr sz="1200" spc="-95" dirty="0">
                <a:latin typeface="Arial" pitchFamily="34" charset="0"/>
                <a:cs typeface="Arial" pitchFamily="34" charset="0"/>
              </a:rPr>
              <a:t> </a:t>
            </a:r>
            <a:r>
              <a:rPr sz="1200" dirty="0">
                <a:latin typeface="Arial" pitchFamily="34" charset="0"/>
                <a:cs typeface="Arial" pitchFamily="34" charset="0"/>
              </a:rPr>
              <a:t>m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é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di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c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o</a:t>
            </a:r>
            <a:r>
              <a:rPr sz="1200" dirty="0">
                <a:latin typeface="Arial" pitchFamily="34" charset="0"/>
                <a:cs typeface="Arial" pitchFamily="34" charset="0"/>
              </a:rPr>
              <a:t>, </a:t>
            </a:r>
            <a:r>
              <a:rPr sz="1200" spc="-105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20" dirty="0">
                <a:latin typeface="Arial" pitchFamily="34" charset="0"/>
                <a:cs typeface="Arial" pitchFamily="34" charset="0"/>
              </a:rPr>
              <a:t>v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o</a:t>
            </a:r>
            <a:r>
              <a:rPr sz="1200" spc="5" dirty="0">
                <a:latin typeface="Arial" pitchFamily="34" charset="0"/>
                <a:cs typeface="Arial" pitchFamily="34" charset="0"/>
              </a:rPr>
              <a:t>c</a:t>
            </a:r>
            <a:r>
              <a:rPr sz="1200" dirty="0">
                <a:latin typeface="Arial" pitchFamily="34" charset="0"/>
                <a:cs typeface="Arial" pitchFamily="34" charset="0"/>
              </a:rPr>
              <a:t>ê </a:t>
            </a:r>
            <a:r>
              <a:rPr sz="1200" spc="-100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p</a:t>
            </a:r>
            <a:r>
              <a:rPr sz="1200" dirty="0">
                <a:latin typeface="Arial" pitchFamily="34" charset="0"/>
                <a:cs typeface="Arial" pitchFamily="34" charset="0"/>
              </a:rPr>
              <a:t>r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e</a:t>
            </a:r>
            <a:r>
              <a:rPr sz="1200" dirty="0">
                <a:latin typeface="Arial" pitchFamily="34" charset="0"/>
                <a:cs typeface="Arial" pitchFamily="34" charset="0"/>
              </a:rPr>
              <a:t>c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i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s</a:t>
            </a:r>
            <a:r>
              <a:rPr sz="1200" dirty="0">
                <a:latin typeface="Arial" pitchFamily="34" charset="0"/>
                <a:cs typeface="Arial" pitchFamily="34" charset="0"/>
              </a:rPr>
              <a:t>a </a:t>
            </a:r>
            <a:r>
              <a:rPr sz="1200" spc="-85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to</a:t>
            </a:r>
            <a:r>
              <a:rPr sz="1200" dirty="0">
                <a:latin typeface="Arial" pitchFamily="34" charset="0"/>
                <a:cs typeface="Arial" pitchFamily="34" charset="0"/>
              </a:rPr>
              <a:t>m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a</a:t>
            </a:r>
            <a:r>
              <a:rPr sz="1200" dirty="0">
                <a:latin typeface="Arial" pitchFamily="34" charset="0"/>
                <a:cs typeface="Arial" pitchFamily="34" charset="0"/>
              </a:rPr>
              <a:t>r </a:t>
            </a:r>
            <a:r>
              <a:rPr sz="1200" spc="-95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35" dirty="0">
                <a:latin typeface="Arial" pitchFamily="34" charset="0"/>
                <a:cs typeface="Arial" pitchFamily="34" charset="0"/>
              </a:rPr>
              <a:t>as </a:t>
            </a:r>
            <a:r>
              <a:rPr sz="1200" dirty="0">
                <a:latin typeface="Arial" pitchFamily="34" charset="0"/>
                <a:cs typeface="Arial" pitchFamily="34" charset="0"/>
              </a:rPr>
              <a:t>s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e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g</a:t>
            </a:r>
            <a:r>
              <a:rPr sz="1200" dirty="0">
                <a:latin typeface="Arial" pitchFamily="34" charset="0"/>
                <a:cs typeface="Arial" pitchFamily="34" charset="0"/>
              </a:rPr>
              <a:t>u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in</a:t>
            </a:r>
            <a:r>
              <a:rPr sz="1200" spc="-20" dirty="0">
                <a:latin typeface="Arial" pitchFamily="34" charset="0"/>
                <a:cs typeface="Arial" pitchFamily="34" charset="0"/>
              </a:rPr>
              <a:t>t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e</a:t>
            </a:r>
            <a:r>
              <a:rPr sz="1200" dirty="0">
                <a:latin typeface="Arial" pitchFamily="34" charset="0"/>
                <a:cs typeface="Arial" pitchFamily="34" charset="0"/>
              </a:rPr>
              <a:t>s</a:t>
            </a:r>
            <a:r>
              <a:rPr sz="1200" spc="-40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10">
                <a:latin typeface="Arial" pitchFamily="34" charset="0"/>
                <a:cs typeface="Arial" pitchFamily="34" charset="0"/>
              </a:rPr>
              <a:t>p</a:t>
            </a:r>
            <a:r>
              <a:rPr sz="1200" spc="-20">
                <a:latin typeface="Arial" pitchFamily="34" charset="0"/>
                <a:cs typeface="Arial" pitchFamily="34" charset="0"/>
              </a:rPr>
              <a:t>r</a:t>
            </a:r>
            <a:r>
              <a:rPr sz="1200" spc="-10">
                <a:latin typeface="Arial" pitchFamily="34" charset="0"/>
                <a:cs typeface="Arial" pitchFamily="34" charset="0"/>
              </a:rPr>
              <a:t>o</a:t>
            </a:r>
            <a:r>
              <a:rPr sz="1200" spc="-30">
                <a:latin typeface="Arial" pitchFamily="34" charset="0"/>
                <a:cs typeface="Arial" pitchFamily="34" charset="0"/>
              </a:rPr>
              <a:t>v</a:t>
            </a:r>
            <a:r>
              <a:rPr sz="1200" spc="-15">
                <a:latin typeface="Arial" pitchFamily="34" charset="0"/>
                <a:cs typeface="Arial" pitchFamily="34" charset="0"/>
              </a:rPr>
              <a:t>i</a:t>
            </a:r>
            <a:r>
              <a:rPr sz="1200" spc="-10">
                <a:latin typeface="Arial" pitchFamily="34" charset="0"/>
                <a:cs typeface="Arial" pitchFamily="34" charset="0"/>
              </a:rPr>
              <a:t>dênc</a:t>
            </a:r>
            <a:r>
              <a:rPr sz="1200" spc="-15">
                <a:latin typeface="Arial" pitchFamily="34" charset="0"/>
                <a:cs typeface="Arial" pitchFamily="34" charset="0"/>
              </a:rPr>
              <a:t>i</a:t>
            </a:r>
            <a:r>
              <a:rPr sz="1200" spc="-10">
                <a:latin typeface="Arial" pitchFamily="34" charset="0"/>
                <a:cs typeface="Arial" pitchFamily="34" charset="0"/>
              </a:rPr>
              <a:t>as</a:t>
            </a:r>
            <a:r>
              <a:rPr sz="1200" smtClean="0">
                <a:latin typeface="Arial" pitchFamily="34" charset="0"/>
                <a:cs typeface="Arial" pitchFamily="34" charset="0"/>
              </a:rPr>
              <a:t>:</a:t>
            </a:r>
            <a:endParaRPr lang="pt-BR" sz="1200" dirty="0" smtClean="0">
              <a:latin typeface="Arial" pitchFamily="34" charset="0"/>
              <a:cs typeface="Arial" pitchFamily="34" charset="0"/>
            </a:endParaRPr>
          </a:p>
          <a:p>
            <a:pPr marL="12700" marR="62865">
              <a:lnSpc>
                <a:spcPct val="150000"/>
              </a:lnSpc>
              <a:spcBef>
                <a:spcPts val="1405"/>
              </a:spcBef>
            </a:pPr>
            <a:endParaRPr sz="1200">
              <a:latin typeface="Arial" pitchFamily="34" charset="0"/>
              <a:cs typeface="Arial" pitchFamily="34" charset="0"/>
            </a:endParaRPr>
          </a:p>
          <a:p>
            <a:pPr marL="184785" marR="5080" indent="-172720" algn="just">
              <a:lnSpc>
                <a:spcPct val="150000"/>
              </a:lnSpc>
              <a:spcBef>
                <a:spcPts val="30"/>
              </a:spcBef>
            </a:pPr>
            <a:r>
              <a:rPr sz="1200" spc="145" dirty="0">
                <a:latin typeface="Arial" pitchFamily="34" charset="0"/>
                <a:cs typeface="Arial" pitchFamily="34" charset="0"/>
              </a:rPr>
              <a:t></a:t>
            </a:r>
            <a:r>
              <a:rPr sz="1200" dirty="0">
                <a:latin typeface="Arial" pitchFamily="34" charset="0"/>
                <a:cs typeface="Arial" pitchFamily="34" charset="0"/>
              </a:rPr>
              <a:t>A</a:t>
            </a:r>
            <a:r>
              <a:rPr sz="1200" spc="-45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alt</a:t>
            </a:r>
            <a:r>
              <a:rPr sz="1200" dirty="0">
                <a:latin typeface="Arial" pitchFamily="34" charset="0"/>
                <a:cs typeface="Arial" pitchFamily="34" charset="0"/>
              </a:rPr>
              <a:t>a</a:t>
            </a:r>
            <a:r>
              <a:rPr sz="1200" spc="30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h</a:t>
            </a:r>
            <a:r>
              <a:rPr sz="1200" dirty="0">
                <a:latin typeface="Arial" pitchFamily="34" charset="0"/>
                <a:cs typeface="Arial" pitchFamily="34" charset="0"/>
              </a:rPr>
              <a:t>o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s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pital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a</a:t>
            </a:r>
            <a:r>
              <a:rPr sz="1200" dirty="0">
                <a:latin typeface="Arial" pitchFamily="34" charset="0"/>
                <a:cs typeface="Arial" pitchFamily="34" charset="0"/>
              </a:rPr>
              <a:t>r</a:t>
            </a:r>
            <a:r>
              <a:rPr sz="1200" spc="50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o</a:t>
            </a:r>
            <a:r>
              <a:rPr sz="1200" dirty="0">
                <a:latin typeface="Arial" pitchFamily="34" charset="0"/>
                <a:cs typeface="Arial" pitchFamily="34" charset="0"/>
              </a:rPr>
              <a:t>c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o</a:t>
            </a:r>
            <a:r>
              <a:rPr sz="1200" dirty="0">
                <a:latin typeface="Arial" pitchFamily="34" charset="0"/>
                <a:cs typeface="Arial" pitchFamily="34" charset="0"/>
              </a:rPr>
              <a:t>rre</a:t>
            </a:r>
            <a:r>
              <a:rPr sz="1200" spc="40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g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e</a:t>
            </a:r>
            <a:r>
              <a:rPr sz="1200" dirty="0">
                <a:latin typeface="Arial" pitchFamily="34" charset="0"/>
                <a:cs typeface="Arial" pitchFamily="34" charset="0"/>
              </a:rPr>
              <a:t>r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a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l</a:t>
            </a:r>
            <a:r>
              <a:rPr sz="1200" dirty="0">
                <a:latin typeface="Arial" pitchFamily="34" charset="0"/>
                <a:cs typeface="Arial" pitchFamily="34" charset="0"/>
              </a:rPr>
              <a:t>m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e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nt</a:t>
            </a:r>
            <a:r>
              <a:rPr sz="1200" dirty="0">
                <a:latin typeface="Arial" pitchFamily="34" charset="0"/>
                <a:cs typeface="Arial" pitchFamily="34" charset="0"/>
              </a:rPr>
              <a:t>e</a:t>
            </a:r>
            <a:r>
              <a:rPr sz="1200" spc="45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at</a:t>
            </a:r>
            <a:r>
              <a:rPr sz="1200" dirty="0">
                <a:latin typeface="Arial" pitchFamily="34" charset="0"/>
                <a:cs typeface="Arial" pitchFamily="34" charset="0"/>
              </a:rPr>
              <a:t>é</a:t>
            </a:r>
            <a:r>
              <a:rPr sz="1200" spc="35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a</a:t>
            </a:r>
            <a:r>
              <a:rPr sz="1200" dirty="0">
                <a:latin typeface="Arial" pitchFamily="34" charset="0"/>
                <a:cs typeface="Arial" pitchFamily="34" charset="0"/>
              </a:rPr>
              <a:t>s</a:t>
            </a:r>
            <a:r>
              <a:rPr sz="1200" spc="50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1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0</a:t>
            </a:r>
            <a:r>
              <a:rPr sz="1200" dirty="0">
                <a:latin typeface="Arial" pitchFamily="34" charset="0"/>
                <a:cs typeface="Arial" pitchFamily="34" charset="0"/>
              </a:rPr>
              <a:t>h.</a:t>
            </a:r>
            <a:r>
              <a:rPr sz="1200" spc="30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A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p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ó</a:t>
            </a:r>
            <a:r>
              <a:rPr sz="1200" dirty="0">
                <a:latin typeface="Arial" pitchFamily="34" charset="0"/>
                <a:cs typeface="Arial" pitchFamily="34" charset="0"/>
              </a:rPr>
              <a:t>s</a:t>
            </a:r>
            <a:r>
              <a:rPr sz="1200" spc="40" dirty="0">
                <a:latin typeface="Arial" pitchFamily="34" charset="0"/>
                <a:cs typeface="Arial" pitchFamily="34" charset="0"/>
              </a:rPr>
              <a:t> </a:t>
            </a:r>
            <a:r>
              <a:rPr sz="1200" dirty="0">
                <a:latin typeface="Arial" pitchFamily="34" charset="0"/>
                <a:cs typeface="Arial" pitchFamily="34" charset="0"/>
              </a:rPr>
              <a:t>a</a:t>
            </a:r>
            <a:r>
              <a:rPr sz="1200" spc="35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lib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e</a:t>
            </a:r>
            <a:r>
              <a:rPr sz="1200" dirty="0">
                <a:latin typeface="Arial" pitchFamily="34" charset="0"/>
                <a:cs typeface="Arial" pitchFamily="34" charset="0"/>
              </a:rPr>
              <a:t>r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a</a:t>
            </a:r>
            <a:r>
              <a:rPr sz="1200" dirty="0">
                <a:latin typeface="Arial" pitchFamily="34" charset="0"/>
                <a:cs typeface="Arial" pitchFamily="34" charset="0"/>
              </a:rPr>
              <a:t>ç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ã</a:t>
            </a:r>
            <a:r>
              <a:rPr sz="1200" dirty="0">
                <a:latin typeface="Arial" pitchFamily="34" charset="0"/>
                <a:cs typeface="Arial" pitchFamily="34" charset="0"/>
              </a:rPr>
              <a:t>o</a:t>
            </a:r>
            <a:r>
              <a:rPr sz="1200" spc="50" dirty="0">
                <a:latin typeface="Arial" pitchFamily="34" charset="0"/>
                <a:cs typeface="Arial" pitchFamily="34" charset="0"/>
              </a:rPr>
              <a:t> </a:t>
            </a:r>
            <a:r>
              <a:rPr sz="1200" dirty="0">
                <a:latin typeface="Arial" pitchFamily="34" charset="0"/>
                <a:cs typeface="Arial" pitchFamily="34" charset="0"/>
              </a:rPr>
              <a:t>m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é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d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i</a:t>
            </a:r>
            <a:r>
              <a:rPr sz="1200" dirty="0">
                <a:latin typeface="Arial" pitchFamily="34" charset="0"/>
                <a:cs typeface="Arial" pitchFamily="34" charset="0"/>
              </a:rPr>
              <a:t>ca</a:t>
            </a:r>
            <a:r>
              <a:rPr sz="1200" spc="25" dirty="0">
                <a:latin typeface="Arial" pitchFamily="34" charset="0"/>
                <a:cs typeface="Arial" pitchFamily="34" charset="0"/>
              </a:rPr>
              <a:t> </a:t>
            </a:r>
            <a:r>
              <a:rPr sz="1200" dirty="0">
                <a:latin typeface="Arial" pitchFamily="34" charset="0"/>
                <a:cs typeface="Arial" pitchFamily="34" charset="0"/>
              </a:rPr>
              <a:t>–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q</a:t>
            </a:r>
            <a:r>
              <a:rPr sz="1200" dirty="0">
                <a:latin typeface="Arial" pitchFamily="34" charset="0"/>
                <a:cs typeface="Arial" pitchFamily="34" charset="0"/>
              </a:rPr>
              <a:t>ue </a:t>
            </a:r>
            <a:r>
              <a:rPr sz="1200" spc="-150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p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o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d</a:t>
            </a:r>
            <a:r>
              <a:rPr sz="1200" dirty="0">
                <a:latin typeface="Arial" pitchFamily="34" charset="0"/>
                <a:cs typeface="Arial" pitchFamily="34" charset="0"/>
              </a:rPr>
              <a:t>e </a:t>
            </a:r>
            <a:r>
              <a:rPr sz="1200" spc="-150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a</a:t>
            </a:r>
            <a:r>
              <a:rPr sz="1200" dirty="0">
                <a:latin typeface="Arial" pitchFamily="34" charset="0"/>
                <a:cs typeface="Arial" pitchFamily="34" charset="0"/>
              </a:rPr>
              <a:t>c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o</a:t>
            </a:r>
            <a:r>
              <a:rPr sz="1200" dirty="0">
                <a:latin typeface="Arial" pitchFamily="34" charset="0"/>
                <a:cs typeface="Arial" pitchFamily="34" charset="0"/>
              </a:rPr>
              <a:t>n</a:t>
            </a:r>
            <a:r>
              <a:rPr sz="1200" spc="-20" dirty="0">
                <a:latin typeface="Arial" pitchFamily="34" charset="0"/>
                <a:cs typeface="Arial" pitchFamily="34" charset="0"/>
              </a:rPr>
              <a:t>t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ece</a:t>
            </a:r>
            <a:r>
              <a:rPr sz="1200" dirty="0">
                <a:latin typeface="Arial" pitchFamily="34" charset="0"/>
                <a:cs typeface="Arial" pitchFamily="34" charset="0"/>
              </a:rPr>
              <a:t>r </a:t>
            </a:r>
            <a:r>
              <a:rPr sz="1200" spc="-150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a</a:t>
            </a:r>
            <a:r>
              <a:rPr sz="1200" dirty="0">
                <a:latin typeface="Arial" pitchFamily="34" charset="0"/>
                <a:cs typeface="Arial" pitchFamily="34" charset="0"/>
              </a:rPr>
              <a:t>n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te</a:t>
            </a:r>
            <a:r>
              <a:rPr sz="1200" dirty="0">
                <a:latin typeface="Arial" pitchFamily="34" charset="0"/>
                <a:cs typeface="Arial" pitchFamily="34" charset="0"/>
              </a:rPr>
              <a:t>s </a:t>
            </a:r>
            <a:r>
              <a:rPr sz="1200" spc="-145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di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ss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o</a:t>
            </a:r>
            <a:r>
              <a:rPr sz="1200" dirty="0">
                <a:latin typeface="Arial" pitchFamily="34" charset="0"/>
                <a:cs typeface="Arial" pitchFamily="34" charset="0"/>
              </a:rPr>
              <a:t>, </a:t>
            </a:r>
            <a:r>
              <a:rPr sz="1200" spc="-140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20" dirty="0">
                <a:latin typeface="Arial" pitchFamily="34" charset="0"/>
                <a:cs typeface="Arial" pitchFamily="34" charset="0"/>
              </a:rPr>
              <a:t>v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o</a:t>
            </a:r>
            <a:r>
              <a:rPr sz="1200" spc="5" dirty="0">
                <a:latin typeface="Arial" pitchFamily="34" charset="0"/>
                <a:cs typeface="Arial" pitchFamily="34" charset="0"/>
              </a:rPr>
              <a:t>c</a:t>
            </a:r>
            <a:r>
              <a:rPr sz="1200" dirty="0">
                <a:latin typeface="Arial" pitchFamily="34" charset="0"/>
                <a:cs typeface="Arial" pitchFamily="34" charset="0"/>
              </a:rPr>
              <a:t>ê </a:t>
            </a:r>
            <a:r>
              <a:rPr sz="1200" spc="-135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20" dirty="0">
                <a:latin typeface="Arial" pitchFamily="34" charset="0"/>
                <a:cs typeface="Arial" pitchFamily="34" charset="0"/>
              </a:rPr>
              <a:t>t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e</a:t>
            </a:r>
            <a:r>
              <a:rPr sz="1200" spc="5" dirty="0">
                <a:latin typeface="Arial" pitchFamily="34" charset="0"/>
                <a:cs typeface="Arial" pitchFamily="34" charset="0"/>
              </a:rPr>
              <a:t>r</a:t>
            </a:r>
            <a:r>
              <a:rPr sz="1200" dirty="0">
                <a:latin typeface="Arial" pitchFamily="34" charset="0"/>
                <a:cs typeface="Arial" pitchFamily="34" charset="0"/>
              </a:rPr>
              <a:t>á </a:t>
            </a:r>
            <a:r>
              <a:rPr sz="1200" spc="-150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at</a:t>
            </a:r>
            <a:r>
              <a:rPr sz="1200" dirty="0">
                <a:latin typeface="Arial" pitchFamily="34" charset="0"/>
                <a:cs typeface="Arial" pitchFamily="34" charset="0"/>
              </a:rPr>
              <a:t>é </a:t>
            </a:r>
            <a:r>
              <a:rPr sz="1200" spc="-150" dirty="0">
                <a:latin typeface="Arial" pitchFamily="34" charset="0"/>
                <a:cs typeface="Arial" pitchFamily="34" charset="0"/>
              </a:rPr>
              <a:t> </a:t>
            </a:r>
            <a:r>
              <a:rPr sz="1200" dirty="0">
                <a:latin typeface="Arial" pitchFamily="34" charset="0"/>
                <a:cs typeface="Arial" pitchFamily="34" charset="0"/>
              </a:rPr>
              <a:t>1 </a:t>
            </a:r>
            <a:r>
              <a:rPr sz="1200" spc="-135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h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o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r</a:t>
            </a:r>
            <a:r>
              <a:rPr sz="1200" dirty="0">
                <a:latin typeface="Arial" pitchFamily="34" charset="0"/>
                <a:cs typeface="Arial" pitchFamily="34" charset="0"/>
              </a:rPr>
              <a:t>a </a:t>
            </a:r>
            <a:r>
              <a:rPr sz="1200" spc="-135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p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a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r</a:t>
            </a:r>
            <a:r>
              <a:rPr sz="1200" dirty="0">
                <a:latin typeface="Arial" pitchFamily="34" charset="0"/>
                <a:cs typeface="Arial" pitchFamily="34" charset="0"/>
              </a:rPr>
              <a:t>a </a:t>
            </a:r>
            <a:r>
              <a:rPr sz="1200" spc="-150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p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e</a:t>
            </a:r>
            <a:r>
              <a:rPr sz="1200" dirty="0">
                <a:latin typeface="Arial" pitchFamily="34" charset="0"/>
                <a:cs typeface="Arial" pitchFamily="34" charset="0"/>
              </a:rPr>
              <a:t>rm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a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n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e</a:t>
            </a:r>
            <a:r>
              <a:rPr sz="1200" dirty="0">
                <a:latin typeface="Arial" pitchFamily="34" charset="0"/>
                <a:cs typeface="Arial" pitchFamily="34" charset="0"/>
              </a:rPr>
              <a:t>c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e</a:t>
            </a:r>
            <a:r>
              <a:rPr sz="1200" dirty="0">
                <a:latin typeface="Arial" pitchFamily="34" charset="0"/>
                <a:cs typeface="Arial" pitchFamily="34" charset="0"/>
              </a:rPr>
              <a:t>r no</a:t>
            </a:r>
            <a:r>
              <a:rPr sz="1200" spc="35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q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u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a</a:t>
            </a:r>
            <a:r>
              <a:rPr sz="1200" spc="5" dirty="0">
                <a:latin typeface="Arial" pitchFamily="34" charset="0"/>
                <a:cs typeface="Arial" pitchFamily="34" charset="0"/>
              </a:rPr>
              <a:t>r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t</a:t>
            </a:r>
            <a:r>
              <a:rPr sz="1200" dirty="0">
                <a:latin typeface="Arial" pitchFamily="34" charset="0"/>
                <a:cs typeface="Arial" pitchFamily="34" charset="0"/>
              </a:rPr>
              <a:t>o</a:t>
            </a:r>
            <a:r>
              <a:rPr sz="1200" spc="40" dirty="0">
                <a:latin typeface="Arial" pitchFamily="34" charset="0"/>
                <a:cs typeface="Arial" pitchFamily="34" charset="0"/>
              </a:rPr>
              <a:t> </a:t>
            </a:r>
            <a:r>
              <a:rPr sz="1200" dirty="0">
                <a:latin typeface="Arial" pitchFamily="34" charset="0"/>
                <a:cs typeface="Arial" pitchFamily="34" charset="0"/>
              </a:rPr>
              <a:t>e</a:t>
            </a:r>
            <a:r>
              <a:rPr sz="1200" spc="45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o</a:t>
            </a:r>
            <a:r>
              <a:rPr sz="1200" dirty="0">
                <a:latin typeface="Arial" pitchFamily="34" charset="0"/>
                <a:cs typeface="Arial" pitchFamily="34" charset="0"/>
              </a:rPr>
              <a:t>r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g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a</a:t>
            </a:r>
            <a:r>
              <a:rPr sz="1200" dirty="0">
                <a:latin typeface="Arial" pitchFamily="34" charset="0"/>
                <a:cs typeface="Arial" pitchFamily="34" charset="0"/>
              </a:rPr>
              <a:t>n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i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z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a</a:t>
            </a:r>
            <a:r>
              <a:rPr sz="1200" dirty="0">
                <a:latin typeface="Arial" pitchFamily="34" charset="0"/>
                <a:cs typeface="Arial" pitchFamily="34" charset="0"/>
              </a:rPr>
              <a:t>r</a:t>
            </a:r>
            <a:r>
              <a:rPr sz="1200" spc="40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s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u</a:t>
            </a:r>
            <a:r>
              <a:rPr sz="1200" dirty="0">
                <a:latin typeface="Arial" pitchFamily="34" charset="0"/>
                <a:cs typeface="Arial" pitchFamily="34" charset="0"/>
              </a:rPr>
              <a:t>a</a:t>
            </a:r>
            <a:r>
              <a:rPr sz="1200" spc="35" dirty="0">
                <a:latin typeface="Arial" pitchFamily="34" charset="0"/>
                <a:cs typeface="Arial" pitchFamily="34" charset="0"/>
              </a:rPr>
              <a:t> </a:t>
            </a:r>
            <a:r>
              <a:rPr sz="1200" dirty="0">
                <a:latin typeface="Arial" pitchFamily="34" charset="0"/>
                <a:cs typeface="Arial" pitchFamily="34" charset="0"/>
              </a:rPr>
              <a:t>s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aí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d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a</a:t>
            </a:r>
            <a:r>
              <a:rPr sz="1200">
                <a:latin typeface="Arial" pitchFamily="34" charset="0"/>
                <a:cs typeface="Arial" pitchFamily="34" charset="0"/>
              </a:rPr>
              <a:t>.</a:t>
            </a:r>
            <a:r>
              <a:rPr sz="1200" spc="30">
                <a:latin typeface="Arial" pitchFamily="34" charset="0"/>
                <a:cs typeface="Arial" pitchFamily="34" charset="0"/>
              </a:rPr>
              <a:t> </a:t>
            </a:r>
            <a:endParaRPr lang="pt-BR" sz="1200" spc="30" dirty="0" smtClean="0">
              <a:latin typeface="Arial" pitchFamily="34" charset="0"/>
              <a:cs typeface="Arial" pitchFamily="34" charset="0"/>
            </a:endParaRPr>
          </a:p>
          <a:p>
            <a:pPr marL="184785" marR="5080" indent="-172720" algn="just">
              <a:lnSpc>
                <a:spcPct val="150000"/>
              </a:lnSpc>
              <a:spcBef>
                <a:spcPts val="30"/>
              </a:spcBef>
            </a:pPr>
            <a:r>
              <a:rPr sz="1200" spc="-5" smtClean="0">
                <a:latin typeface="Arial" pitchFamily="34" charset="0"/>
                <a:cs typeface="Arial" pitchFamily="34" charset="0"/>
              </a:rPr>
              <a:t>E</a:t>
            </a:r>
            <a:r>
              <a:rPr sz="1200" smtClean="0">
                <a:latin typeface="Arial" pitchFamily="34" charset="0"/>
                <a:cs typeface="Arial" pitchFamily="34" charset="0"/>
              </a:rPr>
              <a:t>m</a:t>
            </a:r>
            <a:r>
              <a:rPr sz="1200" spc="30" smtClean="0">
                <a:latin typeface="Arial" pitchFamily="34" charset="0"/>
                <a:cs typeface="Arial" pitchFamily="34" charset="0"/>
              </a:rPr>
              <a:t> </a:t>
            </a:r>
            <a:r>
              <a:rPr sz="1200" dirty="0">
                <a:latin typeface="Arial" pitchFamily="34" charset="0"/>
                <a:cs typeface="Arial" pitchFamily="34" charset="0"/>
              </a:rPr>
              <a:t>c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a</a:t>
            </a:r>
            <a:r>
              <a:rPr sz="1200" dirty="0">
                <a:latin typeface="Arial" pitchFamily="34" charset="0"/>
                <a:cs typeface="Arial" pitchFamily="34" charset="0"/>
              </a:rPr>
              <a:t>so</a:t>
            </a:r>
            <a:r>
              <a:rPr sz="1200" spc="40" dirty="0">
                <a:latin typeface="Arial" pitchFamily="34" charset="0"/>
                <a:cs typeface="Arial" pitchFamily="34" charset="0"/>
              </a:rPr>
              <a:t> </a:t>
            </a:r>
            <a:r>
              <a:rPr sz="1200" dirty="0">
                <a:latin typeface="Arial" pitchFamily="34" charset="0"/>
                <a:cs typeface="Arial" pitchFamily="34" charset="0"/>
              </a:rPr>
              <a:t>de</a:t>
            </a:r>
            <a:r>
              <a:rPr sz="1200" spc="35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d</a:t>
            </a:r>
            <a:r>
              <a:rPr sz="1200" dirty="0">
                <a:latin typeface="Arial" pitchFamily="34" charset="0"/>
                <a:cs typeface="Arial" pitchFamily="34" charset="0"/>
              </a:rPr>
              <a:t>ú</a:t>
            </a:r>
            <a:r>
              <a:rPr sz="1200" spc="-20" dirty="0">
                <a:latin typeface="Arial" pitchFamily="34" charset="0"/>
                <a:cs typeface="Arial" pitchFamily="34" charset="0"/>
              </a:rPr>
              <a:t>v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id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a</a:t>
            </a:r>
            <a:r>
              <a:rPr sz="1200" dirty="0">
                <a:latin typeface="Arial" pitchFamily="34" charset="0"/>
                <a:cs typeface="Arial" pitchFamily="34" charset="0"/>
              </a:rPr>
              <a:t>s,</a:t>
            </a:r>
            <a:r>
              <a:rPr sz="1200" spc="30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a</a:t>
            </a:r>
            <a:r>
              <a:rPr sz="1200" spc="5" dirty="0">
                <a:latin typeface="Arial" pitchFamily="34" charset="0"/>
                <a:cs typeface="Arial" pitchFamily="34" charset="0"/>
              </a:rPr>
              <a:t>c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i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o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n</a:t>
            </a:r>
            <a:r>
              <a:rPr sz="1200" dirty="0">
                <a:latin typeface="Arial" pitchFamily="34" charset="0"/>
                <a:cs typeface="Arial" pitchFamily="34" charset="0"/>
              </a:rPr>
              <a:t>e</a:t>
            </a:r>
            <a:r>
              <a:rPr sz="1200" spc="50" dirty="0">
                <a:latin typeface="Arial" pitchFamily="34" charset="0"/>
                <a:cs typeface="Arial" pitchFamily="34" charset="0"/>
              </a:rPr>
              <a:t> </a:t>
            </a:r>
            <a:r>
              <a:rPr sz="1200" dirty="0">
                <a:latin typeface="Arial" pitchFamily="34" charset="0"/>
                <a:cs typeface="Arial" pitchFamily="34" charset="0"/>
              </a:rPr>
              <a:t>a</a:t>
            </a:r>
            <a:r>
              <a:rPr sz="1200" spc="35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Eq</a:t>
            </a:r>
            <a:r>
              <a:rPr sz="1200" dirty="0">
                <a:latin typeface="Arial" pitchFamily="34" charset="0"/>
                <a:cs typeface="Arial" pitchFamily="34" charset="0"/>
              </a:rPr>
              <a:t>u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i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p</a:t>
            </a:r>
            <a:r>
              <a:rPr sz="1200" dirty="0">
                <a:latin typeface="Arial" pitchFamily="34" charset="0"/>
                <a:cs typeface="Arial" pitchFamily="34" charset="0"/>
              </a:rPr>
              <a:t>e</a:t>
            </a:r>
            <a:r>
              <a:rPr sz="1200" spc="30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de </a:t>
            </a:r>
            <a:r>
              <a:rPr sz="1200" spc="-20">
                <a:latin typeface="Arial" pitchFamily="34" charset="0"/>
                <a:cs typeface="Arial" pitchFamily="34" charset="0"/>
              </a:rPr>
              <a:t>E</a:t>
            </a:r>
            <a:r>
              <a:rPr sz="1200" spc="-10">
                <a:latin typeface="Arial" pitchFamily="34" charset="0"/>
                <a:cs typeface="Arial" pitchFamily="34" charset="0"/>
              </a:rPr>
              <a:t>n</a:t>
            </a:r>
            <a:r>
              <a:rPr sz="1200" spc="-20">
                <a:latin typeface="Arial" pitchFamily="34" charset="0"/>
                <a:cs typeface="Arial" pitchFamily="34" charset="0"/>
              </a:rPr>
              <a:t>f</a:t>
            </a:r>
            <a:r>
              <a:rPr sz="1200" spc="-10">
                <a:latin typeface="Arial" pitchFamily="34" charset="0"/>
                <a:cs typeface="Arial" pitchFamily="34" charset="0"/>
              </a:rPr>
              <a:t>er</a:t>
            </a:r>
            <a:r>
              <a:rPr sz="1200" spc="-15">
                <a:latin typeface="Arial" pitchFamily="34" charset="0"/>
                <a:cs typeface="Arial" pitchFamily="34" charset="0"/>
              </a:rPr>
              <a:t>m</a:t>
            </a:r>
            <a:r>
              <a:rPr sz="1200" spc="-10">
                <a:latin typeface="Arial" pitchFamily="34" charset="0"/>
                <a:cs typeface="Arial" pitchFamily="34" charset="0"/>
              </a:rPr>
              <a:t>age</a:t>
            </a:r>
            <a:r>
              <a:rPr sz="1200" spc="-15">
                <a:latin typeface="Arial" pitchFamily="34" charset="0"/>
                <a:cs typeface="Arial" pitchFamily="34" charset="0"/>
              </a:rPr>
              <a:t>m</a:t>
            </a:r>
            <a:r>
              <a:rPr sz="1200" smtClean="0">
                <a:latin typeface="Arial" pitchFamily="34" charset="0"/>
                <a:cs typeface="Arial" pitchFamily="34" charset="0"/>
              </a:rPr>
              <a:t>.</a:t>
            </a:r>
            <a:endParaRPr lang="pt-BR" sz="1200" dirty="0" smtClean="0">
              <a:latin typeface="Arial" pitchFamily="34" charset="0"/>
              <a:cs typeface="Arial" pitchFamily="34" charset="0"/>
            </a:endParaRPr>
          </a:p>
          <a:p>
            <a:pPr marL="184785" marR="5080" indent="-172720" algn="just">
              <a:lnSpc>
                <a:spcPct val="150000"/>
              </a:lnSpc>
              <a:spcBef>
                <a:spcPts val="30"/>
              </a:spcBef>
            </a:pPr>
            <a:endParaRPr sz="1200">
              <a:latin typeface="Arial" pitchFamily="34" charset="0"/>
              <a:cs typeface="Arial" pitchFamily="34" charset="0"/>
            </a:endParaRPr>
          </a:p>
          <a:p>
            <a:pPr marL="184785" marR="60960" indent="-172720" algn="just">
              <a:lnSpc>
                <a:spcPct val="150000"/>
              </a:lnSpc>
              <a:spcBef>
                <a:spcPts val="190"/>
              </a:spcBef>
            </a:pPr>
            <a:r>
              <a:rPr sz="1200" smtClean="0">
                <a:latin typeface="Arial" pitchFamily="34" charset="0"/>
                <a:cs typeface="Arial" pitchFamily="34" charset="0"/>
              </a:rPr>
              <a:t></a:t>
            </a:r>
            <a:r>
              <a:rPr sz="1200" spc="-190" smtClean="0">
                <a:latin typeface="Arial" pitchFamily="34" charset="0"/>
                <a:cs typeface="Arial" pitchFamily="34" charset="0"/>
              </a:rPr>
              <a:t>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A</a:t>
            </a:r>
            <a:r>
              <a:rPr sz="1200" dirty="0">
                <a:latin typeface="Arial" pitchFamily="34" charset="0"/>
                <a:cs typeface="Arial" pitchFamily="34" charset="0"/>
              </a:rPr>
              <a:t>o  </a:t>
            </a:r>
            <a:r>
              <a:rPr sz="1200" spc="-90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d</a:t>
            </a:r>
            <a:r>
              <a:rPr sz="1200" dirty="0">
                <a:latin typeface="Arial" pitchFamily="34" charset="0"/>
                <a:cs typeface="Arial" pitchFamily="34" charset="0"/>
              </a:rPr>
              <a:t>e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i</a:t>
            </a:r>
            <a:r>
              <a:rPr sz="1200" spc="-20" dirty="0">
                <a:latin typeface="Arial" pitchFamily="34" charset="0"/>
                <a:cs typeface="Arial" pitchFamily="34" charset="0"/>
              </a:rPr>
              <a:t>x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a</a:t>
            </a:r>
            <a:r>
              <a:rPr sz="1200" dirty="0">
                <a:latin typeface="Arial" pitchFamily="34" charset="0"/>
                <a:cs typeface="Arial" pitchFamily="34" charset="0"/>
              </a:rPr>
              <a:t>r  </a:t>
            </a:r>
            <a:r>
              <a:rPr sz="1200" spc="-80" dirty="0">
                <a:latin typeface="Arial" pitchFamily="34" charset="0"/>
                <a:cs typeface="Arial" pitchFamily="34" charset="0"/>
              </a:rPr>
              <a:t> </a:t>
            </a:r>
            <a:r>
              <a:rPr sz="1200" dirty="0">
                <a:latin typeface="Arial" pitchFamily="34" charset="0"/>
                <a:cs typeface="Arial" pitchFamily="34" charset="0"/>
              </a:rPr>
              <a:t>o  </a:t>
            </a:r>
            <a:r>
              <a:rPr sz="1200" spc="-100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ho</a:t>
            </a:r>
            <a:r>
              <a:rPr sz="1200" dirty="0">
                <a:latin typeface="Arial" pitchFamily="34" charset="0"/>
                <a:cs typeface="Arial" pitchFamily="34" charset="0"/>
              </a:rPr>
              <a:t>s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p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i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t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al</a:t>
            </a:r>
            <a:r>
              <a:rPr sz="1200" dirty="0">
                <a:latin typeface="Arial" pitchFamily="34" charset="0"/>
                <a:cs typeface="Arial" pitchFamily="34" charset="0"/>
              </a:rPr>
              <a:t>,  </a:t>
            </a:r>
            <a:r>
              <a:rPr sz="1200" spc="-95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c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o</a:t>
            </a:r>
            <a:r>
              <a:rPr sz="1200" dirty="0">
                <a:latin typeface="Arial" pitchFamily="34" charset="0"/>
                <a:cs typeface="Arial" pitchFamily="34" charset="0"/>
              </a:rPr>
              <a:t>n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f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i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r</a:t>
            </a:r>
            <a:r>
              <a:rPr sz="1200" dirty="0">
                <a:latin typeface="Arial" pitchFamily="34" charset="0"/>
                <a:cs typeface="Arial" pitchFamily="34" charset="0"/>
              </a:rPr>
              <a:t>a  </a:t>
            </a:r>
            <a:r>
              <a:rPr sz="1200" spc="-90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s</a:t>
            </a:r>
            <a:r>
              <a:rPr sz="1200" dirty="0">
                <a:latin typeface="Arial" pitchFamily="34" charset="0"/>
                <a:cs typeface="Arial" pitchFamily="34" charset="0"/>
              </a:rPr>
              <a:t>e  </a:t>
            </a:r>
            <a:r>
              <a:rPr sz="1200" spc="-100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n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ã</a:t>
            </a:r>
            <a:r>
              <a:rPr sz="1200" dirty="0">
                <a:latin typeface="Arial" pitchFamily="34" charset="0"/>
                <a:cs typeface="Arial" pitchFamily="34" charset="0"/>
              </a:rPr>
              <a:t>o  </a:t>
            </a:r>
            <a:r>
              <a:rPr sz="1200" spc="-85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e</a:t>
            </a:r>
            <a:r>
              <a:rPr sz="1200" dirty="0">
                <a:latin typeface="Arial" pitchFamily="34" charset="0"/>
                <a:cs typeface="Arial" pitchFamily="34" charset="0"/>
              </a:rPr>
              <a:t>s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q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u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e</a:t>
            </a:r>
            <a:r>
              <a:rPr sz="1200" dirty="0">
                <a:latin typeface="Arial" pitchFamily="34" charset="0"/>
                <a:cs typeface="Arial" pitchFamily="34" charset="0"/>
              </a:rPr>
              <a:t>c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e</a:t>
            </a:r>
            <a:r>
              <a:rPr sz="1200" dirty="0">
                <a:latin typeface="Arial" pitchFamily="34" charset="0"/>
                <a:cs typeface="Arial" pitchFamily="34" charset="0"/>
              </a:rPr>
              <a:t>u  </a:t>
            </a:r>
            <a:r>
              <a:rPr sz="1200" spc="-100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n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e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n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h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u</a:t>
            </a:r>
            <a:r>
              <a:rPr sz="1200" dirty="0">
                <a:latin typeface="Arial" pitchFamily="34" charset="0"/>
                <a:cs typeface="Arial" pitchFamily="34" charset="0"/>
              </a:rPr>
              <a:t>m  </a:t>
            </a:r>
            <a:r>
              <a:rPr sz="1200" spc="-90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o</a:t>
            </a:r>
            <a:r>
              <a:rPr sz="1200" dirty="0">
                <a:latin typeface="Arial" pitchFamily="34" charset="0"/>
                <a:cs typeface="Arial" pitchFamily="34" charset="0"/>
              </a:rPr>
              <a:t>b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j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et</a:t>
            </a:r>
            <a:r>
              <a:rPr sz="1200" dirty="0">
                <a:latin typeface="Arial" pitchFamily="34" charset="0"/>
                <a:cs typeface="Arial" pitchFamily="34" charset="0"/>
              </a:rPr>
              <a:t>o  </a:t>
            </a:r>
            <a:r>
              <a:rPr sz="1200" spc="-110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25" dirty="0">
                <a:latin typeface="Arial" pitchFamily="34" charset="0"/>
                <a:cs typeface="Arial" pitchFamily="34" charset="0"/>
              </a:rPr>
              <a:t>no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a</a:t>
            </a:r>
            <a:r>
              <a:rPr sz="1200" dirty="0">
                <a:latin typeface="Arial" pitchFamily="34" charset="0"/>
                <a:cs typeface="Arial" pitchFamily="34" charset="0"/>
              </a:rPr>
              <a:t>p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a</a:t>
            </a:r>
            <a:r>
              <a:rPr sz="1200" dirty="0">
                <a:latin typeface="Arial" pitchFamily="34" charset="0"/>
                <a:cs typeface="Arial" pitchFamily="34" charset="0"/>
              </a:rPr>
              <a:t>r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t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a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m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e</a:t>
            </a:r>
            <a:r>
              <a:rPr sz="1200" dirty="0">
                <a:latin typeface="Arial" pitchFamily="34" charset="0"/>
                <a:cs typeface="Arial" pitchFamily="34" charset="0"/>
              </a:rPr>
              <a:t>n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t</a:t>
            </a:r>
            <a:r>
              <a:rPr sz="1200" dirty="0">
                <a:latin typeface="Arial" pitchFamily="34" charset="0"/>
                <a:cs typeface="Arial" pitchFamily="34" charset="0"/>
              </a:rPr>
              <a:t>o</a:t>
            </a:r>
            <a:r>
              <a:rPr sz="1200" spc="-20" dirty="0">
                <a:latin typeface="Arial" pitchFamily="34" charset="0"/>
                <a:cs typeface="Arial" pitchFamily="34" charset="0"/>
              </a:rPr>
              <a:t> </a:t>
            </a:r>
            <a:r>
              <a:rPr sz="1200" dirty="0">
                <a:latin typeface="Arial" pitchFamily="34" charset="0"/>
                <a:cs typeface="Arial" pitchFamily="34" charset="0"/>
              </a:rPr>
              <a:t>e</a:t>
            </a:r>
            <a:r>
              <a:rPr sz="1200" spc="10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d</a:t>
            </a:r>
            <a:r>
              <a:rPr sz="1200" dirty="0">
                <a:latin typeface="Arial" pitchFamily="34" charset="0"/>
                <a:cs typeface="Arial" pitchFamily="34" charset="0"/>
              </a:rPr>
              <a:t>e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i</a:t>
            </a:r>
            <a:r>
              <a:rPr sz="1200" spc="-20" dirty="0">
                <a:latin typeface="Arial" pitchFamily="34" charset="0"/>
                <a:cs typeface="Arial" pitchFamily="34" charset="0"/>
              </a:rPr>
              <a:t>x</a:t>
            </a:r>
            <a:r>
              <a:rPr sz="1200" dirty="0">
                <a:latin typeface="Arial" pitchFamily="34" charset="0"/>
                <a:cs typeface="Arial" pitchFamily="34" charset="0"/>
              </a:rPr>
              <a:t>e</a:t>
            </a:r>
            <a:r>
              <a:rPr sz="1200" spc="25" dirty="0">
                <a:latin typeface="Arial" pitchFamily="34" charset="0"/>
                <a:cs typeface="Arial" pitchFamily="34" charset="0"/>
              </a:rPr>
              <a:t> </a:t>
            </a:r>
            <a:r>
              <a:rPr sz="1200" dirty="0">
                <a:latin typeface="Arial" pitchFamily="34" charset="0"/>
                <a:cs typeface="Arial" pitchFamily="34" charset="0"/>
              </a:rPr>
              <a:t>a</a:t>
            </a:r>
            <a:r>
              <a:rPr sz="1200" spc="10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p</a:t>
            </a:r>
            <a:r>
              <a:rPr sz="1200" dirty="0">
                <a:latin typeface="Arial" pitchFamily="34" charset="0"/>
                <a:cs typeface="Arial" pitchFamily="34" charset="0"/>
              </a:rPr>
              <a:t>or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t</a:t>
            </a:r>
            <a:r>
              <a:rPr sz="1200" dirty="0">
                <a:latin typeface="Arial" pitchFamily="34" charset="0"/>
                <a:cs typeface="Arial" pitchFamily="34" charset="0"/>
              </a:rPr>
              <a:t>a do c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o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f</a:t>
            </a:r>
            <a:r>
              <a:rPr sz="1200" dirty="0">
                <a:latin typeface="Arial" pitchFamily="34" charset="0"/>
                <a:cs typeface="Arial" pitchFamily="34" charset="0"/>
              </a:rPr>
              <a:t>re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 a</a:t>
            </a:r>
            <a:r>
              <a:rPr sz="1200" spc="-25" dirty="0">
                <a:latin typeface="Arial" pitchFamily="34" charset="0"/>
                <a:cs typeface="Arial" pitchFamily="34" charset="0"/>
              </a:rPr>
              <a:t>b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er</a:t>
            </a:r>
            <a:r>
              <a:rPr sz="1200" spc="-20" dirty="0">
                <a:latin typeface="Arial" pitchFamily="34" charset="0"/>
                <a:cs typeface="Arial" pitchFamily="34" charset="0"/>
              </a:rPr>
              <a:t>t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a</a:t>
            </a:r>
            <a:r>
              <a:rPr sz="1200" dirty="0">
                <a:latin typeface="Arial" pitchFamily="34" charset="0"/>
                <a:cs typeface="Arial" pitchFamily="34" charset="0"/>
              </a:rPr>
              <a:t>.</a:t>
            </a:r>
            <a:endParaRPr sz="120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66712" y="0"/>
            <a:ext cx="11245764" cy="685942"/>
          </a:xfrm>
          <a:prstGeom prst="rect">
            <a:avLst/>
          </a:prstGeom>
        </p:spPr>
        <p:txBody>
          <a:bodyPr vert="horz" wrap="square" lIns="0" tIns="191628" rIns="0" bIns="0" rtlCol="0">
            <a:spAutoFit/>
          </a:bodyPr>
          <a:lstStyle/>
          <a:p>
            <a:pPr marL="5815330">
              <a:lnSpc>
                <a:spcPct val="100000"/>
              </a:lnSpc>
            </a:pPr>
            <a:r>
              <a:rPr lang="pt-BR" sz="3200" spc="-20" dirty="0" smtClean="0">
                <a:solidFill>
                  <a:srgbClr val="6C1F77"/>
                </a:solidFill>
                <a:latin typeface="Arial" pitchFamily="34" charset="0"/>
                <a:cs typeface="Arial" pitchFamily="34" charset="0"/>
              </a:rPr>
              <a:t>Cuidados na Alta Hospitalar</a:t>
            </a:r>
            <a:endParaRPr sz="320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53190" y="928670"/>
            <a:ext cx="5460365" cy="2212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50000"/>
              </a:lnSpc>
            </a:pPr>
            <a:r>
              <a:rPr sz="1200" dirty="0">
                <a:latin typeface="Arial" pitchFamily="34" charset="0"/>
                <a:cs typeface="Arial" pitchFamily="34" charset="0"/>
              </a:rPr>
              <a:t>No</a:t>
            </a:r>
            <a:r>
              <a:rPr sz="1200" spc="70" dirty="0">
                <a:latin typeface="Arial" pitchFamily="34" charset="0"/>
                <a:cs typeface="Arial" pitchFamily="34" charset="0"/>
              </a:rPr>
              <a:t> </a:t>
            </a:r>
            <a:r>
              <a:rPr sz="1200" dirty="0">
                <a:latin typeface="Arial" pitchFamily="34" charset="0"/>
                <a:cs typeface="Arial" pitchFamily="34" charset="0"/>
              </a:rPr>
              <a:t>mo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m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e</a:t>
            </a:r>
            <a:r>
              <a:rPr sz="1200" dirty="0">
                <a:latin typeface="Arial" pitchFamily="34" charset="0"/>
                <a:cs typeface="Arial" pitchFamily="34" charset="0"/>
              </a:rPr>
              <a:t>n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t</a:t>
            </a:r>
            <a:r>
              <a:rPr sz="1200" dirty="0">
                <a:latin typeface="Arial" pitchFamily="34" charset="0"/>
                <a:cs typeface="Arial" pitchFamily="34" charset="0"/>
              </a:rPr>
              <a:t>o</a:t>
            </a:r>
            <a:r>
              <a:rPr sz="1200" spc="70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d</a:t>
            </a:r>
            <a:r>
              <a:rPr sz="1200" dirty="0">
                <a:latin typeface="Arial" pitchFamily="34" charset="0"/>
                <a:cs typeface="Arial" pitchFamily="34" charset="0"/>
              </a:rPr>
              <a:t>a</a:t>
            </a:r>
            <a:r>
              <a:rPr sz="1200" spc="70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al</a:t>
            </a:r>
            <a:r>
              <a:rPr sz="1200" spc="-20" dirty="0">
                <a:latin typeface="Arial" pitchFamily="34" charset="0"/>
                <a:cs typeface="Arial" pitchFamily="34" charset="0"/>
              </a:rPr>
              <a:t>t</a:t>
            </a:r>
            <a:r>
              <a:rPr sz="1200" dirty="0">
                <a:latin typeface="Arial" pitchFamily="34" charset="0"/>
                <a:cs typeface="Arial" pitchFamily="34" charset="0"/>
              </a:rPr>
              <a:t>a</a:t>
            </a:r>
            <a:r>
              <a:rPr sz="1200" spc="80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h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os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pital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a</a:t>
            </a:r>
            <a:r>
              <a:rPr sz="1200" dirty="0">
                <a:latin typeface="Arial" pitchFamily="34" charset="0"/>
                <a:cs typeface="Arial" pitchFamily="34" charset="0"/>
              </a:rPr>
              <a:t>r,</a:t>
            </a:r>
            <a:r>
              <a:rPr sz="1200" spc="75" dirty="0">
                <a:latin typeface="Arial" pitchFamily="34" charset="0"/>
                <a:cs typeface="Arial" pitchFamily="34" charset="0"/>
              </a:rPr>
              <a:t> </a:t>
            </a:r>
            <a:r>
              <a:rPr sz="1200" dirty="0">
                <a:latin typeface="Arial" pitchFamily="34" charset="0"/>
                <a:cs typeface="Arial" pitchFamily="34" charset="0"/>
              </a:rPr>
              <a:t>a</a:t>
            </a:r>
            <a:r>
              <a:rPr sz="1200" spc="70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e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q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u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i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p</a:t>
            </a:r>
            <a:r>
              <a:rPr sz="1200" dirty="0">
                <a:latin typeface="Arial" pitchFamily="34" charset="0"/>
                <a:cs typeface="Arial" pitchFamily="34" charset="0"/>
              </a:rPr>
              <a:t>e</a:t>
            </a:r>
            <a:r>
              <a:rPr sz="1200" spc="80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m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ult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i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d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i</a:t>
            </a:r>
            <a:r>
              <a:rPr sz="1200" dirty="0">
                <a:latin typeface="Arial" pitchFamily="34" charset="0"/>
                <a:cs typeface="Arial" pitchFamily="34" charset="0"/>
              </a:rPr>
              <a:t>sc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i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pli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n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a</a:t>
            </a:r>
            <a:r>
              <a:rPr sz="1200" dirty="0">
                <a:latin typeface="Arial" pitchFamily="34" charset="0"/>
                <a:cs typeface="Arial" pitchFamily="34" charset="0"/>
              </a:rPr>
              <a:t>r</a:t>
            </a:r>
            <a:r>
              <a:rPr sz="1200" spc="70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p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ass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a</a:t>
            </a:r>
            <a:r>
              <a:rPr sz="1200" dirty="0">
                <a:latin typeface="Arial" pitchFamily="34" charset="0"/>
                <a:cs typeface="Arial" pitchFamily="34" charset="0"/>
              </a:rPr>
              <a:t>rá</a:t>
            </a:r>
            <a:r>
              <a:rPr sz="1200" spc="80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20" dirty="0">
                <a:latin typeface="Arial" pitchFamily="34" charset="0"/>
                <a:cs typeface="Arial" pitchFamily="34" charset="0"/>
              </a:rPr>
              <a:t>t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o</a:t>
            </a:r>
            <a:r>
              <a:rPr sz="1200" dirty="0">
                <a:latin typeface="Arial" pitchFamily="34" charset="0"/>
                <a:cs typeface="Arial" pitchFamily="34" charset="0"/>
              </a:rPr>
              <a:t>d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a</a:t>
            </a:r>
            <a:r>
              <a:rPr sz="1200" dirty="0">
                <a:latin typeface="Arial" pitchFamily="34" charset="0"/>
                <a:cs typeface="Arial" pitchFamily="34" charset="0"/>
              </a:rPr>
              <a:t>s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a</a:t>
            </a:r>
            <a:r>
              <a:rPr sz="1200" dirty="0">
                <a:latin typeface="Arial" pitchFamily="34" charset="0"/>
                <a:cs typeface="Arial" pitchFamily="34" charset="0"/>
              </a:rPr>
              <a:t>s  </a:t>
            </a:r>
            <a:r>
              <a:rPr sz="1200" spc="35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inf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o</a:t>
            </a:r>
            <a:r>
              <a:rPr sz="1200" dirty="0">
                <a:latin typeface="Arial" pitchFamily="34" charset="0"/>
                <a:cs typeface="Arial" pitchFamily="34" charset="0"/>
              </a:rPr>
              <a:t>rm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a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ç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õ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e</a:t>
            </a:r>
            <a:r>
              <a:rPr sz="1200" dirty="0">
                <a:latin typeface="Arial" pitchFamily="34" charset="0"/>
                <a:cs typeface="Arial" pitchFamily="34" charset="0"/>
              </a:rPr>
              <a:t>s  </a:t>
            </a:r>
            <a:r>
              <a:rPr sz="1200" spc="30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s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o</a:t>
            </a:r>
            <a:r>
              <a:rPr sz="1200" dirty="0">
                <a:latin typeface="Arial" pitchFamily="34" charset="0"/>
                <a:cs typeface="Arial" pitchFamily="34" charset="0"/>
              </a:rPr>
              <a:t>b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r</a:t>
            </a:r>
            <a:r>
              <a:rPr sz="1200" dirty="0">
                <a:latin typeface="Arial" pitchFamily="34" charset="0"/>
                <a:cs typeface="Arial" pitchFamily="34" charset="0"/>
              </a:rPr>
              <a:t>e  </a:t>
            </a:r>
            <a:r>
              <a:rPr sz="1200" spc="30" dirty="0">
                <a:latin typeface="Arial" pitchFamily="34" charset="0"/>
                <a:cs typeface="Arial" pitchFamily="34" charset="0"/>
              </a:rPr>
              <a:t> </a:t>
            </a:r>
            <a:r>
              <a:rPr sz="1200" dirty="0">
                <a:latin typeface="Arial" pitchFamily="34" charset="0"/>
                <a:cs typeface="Arial" pitchFamily="34" charset="0"/>
              </a:rPr>
              <a:t>a  </a:t>
            </a:r>
            <a:r>
              <a:rPr sz="1200" spc="40" dirty="0">
                <a:latin typeface="Arial" pitchFamily="34" charset="0"/>
                <a:cs typeface="Arial" pitchFamily="34" charset="0"/>
              </a:rPr>
              <a:t> </a:t>
            </a:r>
            <a:r>
              <a:rPr sz="1200" dirty="0">
                <a:latin typeface="Arial" pitchFamily="34" charset="0"/>
                <a:cs typeface="Arial" pitchFamily="34" charset="0"/>
              </a:rPr>
              <a:t>c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o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ntinu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i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d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a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d</a:t>
            </a:r>
            <a:r>
              <a:rPr sz="1200" dirty="0">
                <a:latin typeface="Arial" pitchFamily="34" charset="0"/>
                <a:cs typeface="Arial" pitchFamily="34" charset="0"/>
              </a:rPr>
              <a:t>e  </a:t>
            </a:r>
            <a:r>
              <a:rPr sz="1200" spc="30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d</a:t>
            </a:r>
            <a:r>
              <a:rPr sz="1200" dirty="0">
                <a:latin typeface="Arial" pitchFamily="34" charset="0"/>
                <a:cs typeface="Arial" pitchFamily="34" charset="0"/>
              </a:rPr>
              <a:t>o  </a:t>
            </a:r>
            <a:r>
              <a:rPr sz="1200" spc="30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c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uid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a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d</a:t>
            </a:r>
            <a:r>
              <a:rPr sz="1200" dirty="0">
                <a:latin typeface="Arial" pitchFamily="34" charset="0"/>
                <a:cs typeface="Arial" pitchFamily="34" charset="0"/>
              </a:rPr>
              <a:t>o  </a:t>
            </a:r>
            <a:r>
              <a:rPr sz="1200" spc="30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e</a:t>
            </a:r>
            <a:r>
              <a:rPr sz="1200" dirty="0">
                <a:latin typeface="Arial" pitchFamily="34" charset="0"/>
                <a:cs typeface="Arial" pitchFamily="34" charset="0"/>
              </a:rPr>
              <a:t>m  </a:t>
            </a:r>
            <a:r>
              <a:rPr sz="1200" spc="40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d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o</a:t>
            </a:r>
            <a:r>
              <a:rPr sz="1200" dirty="0">
                <a:latin typeface="Arial" pitchFamily="34" charset="0"/>
                <a:cs typeface="Arial" pitchFamily="34" charset="0"/>
              </a:rPr>
              <a:t>m</a:t>
            </a:r>
            <a:r>
              <a:rPr sz="1200" spc="-20" dirty="0">
                <a:latin typeface="Arial" pitchFamily="34" charset="0"/>
                <a:cs typeface="Arial" pitchFamily="34" charset="0"/>
              </a:rPr>
              <a:t>i</a:t>
            </a:r>
            <a:r>
              <a:rPr sz="1200" dirty="0">
                <a:latin typeface="Arial" pitchFamily="34" charset="0"/>
                <a:cs typeface="Arial" pitchFamily="34" charset="0"/>
              </a:rPr>
              <a:t>c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í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lio. </a:t>
            </a:r>
            <a:r>
              <a:rPr sz="1200" dirty="0">
                <a:latin typeface="Arial" pitchFamily="34" charset="0"/>
                <a:cs typeface="Arial" pitchFamily="34" charset="0"/>
              </a:rPr>
              <a:t>Tam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b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é</a:t>
            </a:r>
            <a:r>
              <a:rPr sz="1200" dirty="0">
                <a:latin typeface="Arial" pitchFamily="34" charset="0"/>
                <a:cs typeface="Arial" pitchFamily="34" charset="0"/>
              </a:rPr>
              <a:t>m  </a:t>
            </a:r>
            <a:r>
              <a:rPr sz="1200" spc="-55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i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nf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o</a:t>
            </a:r>
            <a:r>
              <a:rPr sz="1200" dirty="0">
                <a:latin typeface="Arial" pitchFamily="34" charset="0"/>
                <a:cs typeface="Arial" pitchFamily="34" charset="0"/>
              </a:rPr>
              <a:t>rm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a</a:t>
            </a:r>
            <a:r>
              <a:rPr sz="1200" dirty="0">
                <a:latin typeface="Arial" pitchFamily="34" charset="0"/>
                <a:cs typeface="Arial" pitchFamily="34" charset="0"/>
              </a:rPr>
              <a:t>rá  </a:t>
            </a:r>
            <a:r>
              <a:rPr sz="1200" spc="-65" dirty="0">
                <a:latin typeface="Arial" pitchFamily="34" charset="0"/>
                <a:cs typeface="Arial" pitchFamily="34" charset="0"/>
              </a:rPr>
              <a:t> </a:t>
            </a:r>
            <a:r>
              <a:rPr sz="1200" dirty="0">
                <a:latin typeface="Arial" pitchFamily="34" charset="0"/>
                <a:cs typeface="Arial" pitchFamily="34" charset="0"/>
              </a:rPr>
              <a:t>s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o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b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r</a:t>
            </a:r>
            <a:r>
              <a:rPr sz="1200" dirty="0">
                <a:latin typeface="Arial" pitchFamily="34" charset="0"/>
                <a:cs typeface="Arial" pitchFamily="34" charset="0"/>
              </a:rPr>
              <a:t>e  </a:t>
            </a:r>
            <a:r>
              <a:rPr sz="1200" spc="-65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h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o</a:t>
            </a:r>
            <a:r>
              <a:rPr sz="1200" dirty="0">
                <a:latin typeface="Arial" pitchFamily="34" charset="0"/>
                <a:cs typeface="Arial" pitchFamily="34" charset="0"/>
              </a:rPr>
              <a:t>r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á</a:t>
            </a:r>
            <a:r>
              <a:rPr sz="1200" dirty="0">
                <a:latin typeface="Arial" pitchFamily="34" charset="0"/>
                <a:cs typeface="Arial" pitchFamily="34" charset="0"/>
              </a:rPr>
              <a:t>r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i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o</a:t>
            </a:r>
            <a:r>
              <a:rPr sz="1200" dirty="0">
                <a:latin typeface="Arial" pitchFamily="34" charset="0"/>
                <a:cs typeface="Arial" pitchFamily="34" charset="0"/>
              </a:rPr>
              <a:t>s  </a:t>
            </a:r>
            <a:r>
              <a:rPr sz="1200" spc="-50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d</a:t>
            </a:r>
            <a:r>
              <a:rPr sz="1200" dirty="0">
                <a:latin typeface="Arial" pitchFamily="34" charset="0"/>
                <a:cs typeface="Arial" pitchFamily="34" charset="0"/>
              </a:rPr>
              <a:t>e  </a:t>
            </a:r>
            <a:r>
              <a:rPr sz="1200" spc="-55" dirty="0">
                <a:latin typeface="Arial" pitchFamily="34" charset="0"/>
                <a:cs typeface="Arial" pitchFamily="34" charset="0"/>
              </a:rPr>
              <a:t> </a:t>
            </a:r>
            <a:r>
              <a:rPr sz="1200" dirty="0">
                <a:latin typeface="Arial" pitchFamily="34" charset="0"/>
                <a:cs typeface="Arial" pitchFamily="34" charset="0"/>
              </a:rPr>
              <a:t>m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e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d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i</a:t>
            </a:r>
            <a:r>
              <a:rPr sz="1200" dirty="0">
                <a:latin typeface="Arial" pitchFamily="34" charset="0"/>
                <a:cs typeface="Arial" pitchFamily="34" charset="0"/>
              </a:rPr>
              <a:t>c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a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m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e</a:t>
            </a:r>
            <a:r>
              <a:rPr sz="1200" dirty="0">
                <a:latin typeface="Arial" pitchFamily="34" charset="0"/>
                <a:cs typeface="Arial" pitchFamily="34" charset="0"/>
              </a:rPr>
              <a:t>n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to</a:t>
            </a:r>
            <a:r>
              <a:rPr sz="1200" dirty="0">
                <a:latin typeface="Arial" pitchFamily="34" charset="0"/>
                <a:cs typeface="Arial" pitchFamily="34" charset="0"/>
              </a:rPr>
              <a:t>s  </a:t>
            </a:r>
            <a:r>
              <a:rPr sz="1200" spc="-65" dirty="0">
                <a:latin typeface="Arial" pitchFamily="34" charset="0"/>
                <a:cs typeface="Arial" pitchFamily="34" charset="0"/>
              </a:rPr>
              <a:t> </a:t>
            </a:r>
            <a:r>
              <a:rPr sz="1200" dirty="0">
                <a:latin typeface="Arial" pitchFamily="34" charset="0"/>
                <a:cs typeface="Arial" pitchFamily="34" charset="0"/>
              </a:rPr>
              <a:t>e  </a:t>
            </a:r>
            <a:r>
              <a:rPr sz="1200" spc="-65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e</a:t>
            </a:r>
            <a:r>
              <a:rPr sz="1200" dirty="0">
                <a:latin typeface="Arial" pitchFamily="34" charset="0"/>
                <a:cs typeface="Arial" pitchFamily="34" charset="0"/>
              </a:rPr>
              <a:t>n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tr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e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gar</a:t>
            </a:r>
            <a:r>
              <a:rPr sz="1200" dirty="0">
                <a:latin typeface="Arial" pitchFamily="34" charset="0"/>
                <a:cs typeface="Arial" pitchFamily="34" charset="0"/>
              </a:rPr>
              <a:t>á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d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o</a:t>
            </a:r>
            <a:r>
              <a:rPr sz="1200" dirty="0">
                <a:latin typeface="Arial" pitchFamily="34" charset="0"/>
                <a:cs typeface="Arial" pitchFamily="34" charset="0"/>
              </a:rPr>
              <a:t>c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u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m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e</a:t>
            </a:r>
            <a:r>
              <a:rPr sz="1200" dirty="0">
                <a:latin typeface="Arial" pitchFamily="34" charset="0"/>
                <a:cs typeface="Arial" pitchFamily="34" charset="0"/>
              </a:rPr>
              <a:t>n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taç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õ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e</a:t>
            </a:r>
            <a:r>
              <a:rPr sz="1200" dirty="0">
                <a:latin typeface="Arial" pitchFamily="34" charset="0"/>
                <a:cs typeface="Arial" pitchFamily="34" charset="0"/>
              </a:rPr>
              <a:t>s </a:t>
            </a:r>
            <a:r>
              <a:rPr sz="1200" spc="-170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im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p</a:t>
            </a:r>
            <a:r>
              <a:rPr sz="1200" dirty="0">
                <a:latin typeface="Arial" pitchFamily="34" charset="0"/>
                <a:cs typeface="Arial" pitchFamily="34" charset="0"/>
              </a:rPr>
              <a:t>r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e</a:t>
            </a:r>
            <a:r>
              <a:rPr sz="1200" dirty="0">
                <a:latin typeface="Arial" pitchFamily="34" charset="0"/>
                <a:cs typeface="Arial" pitchFamily="34" charset="0"/>
              </a:rPr>
              <a:t>s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sa</a:t>
            </a:r>
            <a:r>
              <a:rPr sz="1200" dirty="0">
                <a:latin typeface="Arial" pitchFamily="34" charset="0"/>
                <a:cs typeface="Arial" pitchFamily="34" charset="0"/>
              </a:rPr>
              <a:t>s </a:t>
            </a:r>
            <a:r>
              <a:rPr sz="1200" spc="-170" dirty="0">
                <a:latin typeface="Arial" pitchFamily="34" charset="0"/>
                <a:cs typeface="Arial" pitchFamily="34" charset="0"/>
              </a:rPr>
              <a:t> </a:t>
            </a:r>
            <a:r>
              <a:rPr sz="1200" dirty="0">
                <a:latin typeface="Arial" pitchFamily="34" charset="0"/>
                <a:cs typeface="Arial" pitchFamily="34" charset="0"/>
              </a:rPr>
              <a:t>r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e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l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a</a:t>
            </a:r>
            <a:r>
              <a:rPr sz="1200" dirty="0">
                <a:latin typeface="Arial" pitchFamily="34" charset="0"/>
                <a:cs typeface="Arial" pitchFamily="34" charset="0"/>
              </a:rPr>
              <a:t>c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io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n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a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da</a:t>
            </a:r>
            <a:r>
              <a:rPr sz="1200" dirty="0">
                <a:latin typeface="Arial" pitchFamily="34" charset="0"/>
                <a:cs typeface="Arial" pitchFamily="34" charset="0"/>
              </a:rPr>
              <a:t>s</a:t>
            </a:r>
            <a:r>
              <a:rPr sz="1200" spc="160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a</a:t>
            </a:r>
            <a:r>
              <a:rPr sz="1200" dirty="0">
                <a:latin typeface="Arial" pitchFamily="34" charset="0"/>
                <a:cs typeface="Arial" pitchFamily="34" charset="0"/>
              </a:rPr>
              <a:t>o</a:t>
            </a:r>
            <a:r>
              <a:rPr sz="1200" spc="165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t</a:t>
            </a:r>
            <a:r>
              <a:rPr sz="1200" dirty="0">
                <a:latin typeface="Arial" pitchFamily="34" charset="0"/>
                <a:cs typeface="Arial" pitchFamily="34" charset="0"/>
              </a:rPr>
              <a:t>r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at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a</a:t>
            </a:r>
            <a:r>
              <a:rPr sz="1200" dirty="0">
                <a:latin typeface="Arial" pitchFamily="34" charset="0"/>
                <a:cs typeface="Arial" pitchFamily="34" charset="0"/>
              </a:rPr>
              <a:t>m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e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nto</a:t>
            </a:r>
            <a:r>
              <a:rPr sz="1200">
                <a:latin typeface="Arial" pitchFamily="34" charset="0"/>
                <a:cs typeface="Arial" pitchFamily="34" charset="0"/>
              </a:rPr>
              <a:t>.</a:t>
            </a:r>
            <a:r>
              <a:rPr sz="1200" spc="160">
                <a:latin typeface="Arial" pitchFamily="34" charset="0"/>
                <a:cs typeface="Arial" pitchFamily="34" charset="0"/>
              </a:rPr>
              <a:t> </a:t>
            </a:r>
            <a:endParaRPr lang="pt-BR" sz="1200" spc="160" dirty="0" smtClean="0">
              <a:latin typeface="Arial" pitchFamily="34" charset="0"/>
              <a:cs typeface="Arial" pitchFamily="34" charset="0"/>
            </a:endParaRPr>
          </a:p>
          <a:p>
            <a:pPr marL="12700" marR="5080" algn="just">
              <a:lnSpc>
                <a:spcPct val="150000"/>
              </a:lnSpc>
            </a:pPr>
            <a:r>
              <a:rPr sz="1200" spc="-5" smtClean="0">
                <a:latin typeface="Arial" pitchFamily="34" charset="0"/>
                <a:cs typeface="Arial" pitchFamily="34" charset="0"/>
              </a:rPr>
              <a:t>S</a:t>
            </a:r>
            <a:r>
              <a:rPr sz="1200" smtClean="0">
                <a:latin typeface="Arial" pitchFamily="34" charset="0"/>
                <a:cs typeface="Arial" pitchFamily="34" charset="0"/>
              </a:rPr>
              <a:t>e</a:t>
            </a:r>
            <a:r>
              <a:rPr sz="1200" spc="150" smtClean="0">
                <a:latin typeface="Arial" pitchFamily="34" charset="0"/>
                <a:cs typeface="Arial" pitchFamily="34" charset="0"/>
              </a:rPr>
              <a:t> 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f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o</a:t>
            </a:r>
            <a:r>
              <a:rPr sz="1200" dirty="0">
                <a:latin typeface="Arial" pitchFamily="34" charset="0"/>
                <a:cs typeface="Arial" pitchFamily="34" charset="0"/>
              </a:rPr>
              <a:t>r </a:t>
            </a:r>
            <a:r>
              <a:rPr sz="1200" spc="-170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p</a:t>
            </a:r>
            <a:r>
              <a:rPr sz="1200" dirty="0">
                <a:latin typeface="Arial" pitchFamily="34" charset="0"/>
                <a:cs typeface="Arial" pitchFamily="34" charset="0"/>
              </a:rPr>
              <a:t>r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e</a:t>
            </a:r>
            <a:r>
              <a:rPr sz="1200" dirty="0">
                <a:latin typeface="Arial" pitchFamily="34" charset="0"/>
                <a:cs typeface="Arial" pitchFamily="34" charset="0"/>
              </a:rPr>
              <a:t>c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i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s</a:t>
            </a:r>
            <a:r>
              <a:rPr sz="1200" dirty="0">
                <a:latin typeface="Arial" pitchFamily="34" charset="0"/>
                <a:cs typeface="Arial" pitchFamily="34" charset="0"/>
              </a:rPr>
              <a:t>o r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e</a:t>
            </a:r>
            <a:r>
              <a:rPr sz="1200" dirty="0">
                <a:latin typeface="Arial" pitchFamily="34" charset="0"/>
                <a:cs typeface="Arial" pitchFamily="34" charset="0"/>
              </a:rPr>
              <a:t>a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l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i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z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a</a:t>
            </a:r>
            <a:r>
              <a:rPr sz="1200" dirty="0">
                <a:latin typeface="Arial" pitchFamily="34" charset="0"/>
                <a:cs typeface="Arial" pitchFamily="34" charset="0"/>
              </a:rPr>
              <a:t>r </a:t>
            </a:r>
            <a:r>
              <a:rPr sz="1200" spc="-110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e</a:t>
            </a:r>
            <a:r>
              <a:rPr sz="1200" spc="-20" dirty="0">
                <a:latin typeface="Arial" pitchFamily="34" charset="0"/>
                <a:cs typeface="Arial" pitchFamily="34" charset="0"/>
              </a:rPr>
              <a:t>x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ame</a:t>
            </a:r>
            <a:r>
              <a:rPr sz="1200" dirty="0">
                <a:latin typeface="Arial" pitchFamily="34" charset="0"/>
                <a:cs typeface="Arial" pitchFamily="34" charset="0"/>
              </a:rPr>
              <a:t>s </a:t>
            </a:r>
            <a:r>
              <a:rPr sz="1200" spc="-105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p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ó</a:t>
            </a:r>
            <a:r>
              <a:rPr sz="1200" spc="15" dirty="0">
                <a:latin typeface="Arial" pitchFamily="34" charset="0"/>
                <a:cs typeface="Arial" pitchFamily="34" charset="0"/>
              </a:rPr>
              <a:t>s</a:t>
            </a:r>
            <a:r>
              <a:rPr sz="1200" dirty="0">
                <a:latin typeface="Arial" pitchFamily="34" charset="0"/>
                <a:cs typeface="Arial" pitchFamily="34" charset="0"/>
              </a:rPr>
              <a:t>-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i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nte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r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n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a</a:t>
            </a:r>
            <a:r>
              <a:rPr sz="1200" dirty="0">
                <a:latin typeface="Arial" pitchFamily="34" charset="0"/>
                <a:cs typeface="Arial" pitchFamily="34" charset="0"/>
              </a:rPr>
              <a:t>ç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ã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o</a:t>
            </a:r>
            <a:r>
              <a:rPr sz="1200" dirty="0">
                <a:latin typeface="Arial" pitchFamily="34" charset="0"/>
                <a:cs typeface="Arial" pitchFamily="34" charset="0"/>
              </a:rPr>
              <a:t>, </a:t>
            </a:r>
            <a:r>
              <a:rPr sz="1200" spc="-105" dirty="0">
                <a:latin typeface="Arial" pitchFamily="34" charset="0"/>
                <a:cs typeface="Arial" pitchFamily="34" charset="0"/>
              </a:rPr>
              <a:t> </a:t>
            </a:r>
            <a:r>
              <a:rPr sz="1200">
                <a:latin typeface="Arial" pitchFamily="34" charset="0"/>
                <a:cs typeface="Arial" pitchFamily="34" charset="0"/>
              </a:rPr>
              <a:t>o </a:t>
            </a:r>
            <a:r>
              <a:rPr sz="1200" spc="-114">
                <a:latin typeface="Arial" pitchFamily="34" charset="0"/>
                <a:cs typeface="Arial" pitchFamily="34" charset="0"/>
              </a:rPr>
              <a:t> </a:t>
            </a:r>
            <a:r>
              <a:rPr sz="1200" spc="-10" smtClean="0">
                <a:latin typeface="Arial" pitchFamily="34" charset="0"/>
                <a:cs typeface="Arial" pitchFamily="34" charset="0"/>
              </a:rPr>
              <a:t>C</a:t>
            </a:r>
            <a:r>
              <a:rPr sz="1200" spc="-5" smtClean="0">
                <a:latin typeface="Arial" pitchFamily="34" charset="0"/>
                <a:cs typeface="Arial" pitchFamily="34" charset="0"/>
              </a:rPr>
              <a:t>e</a:t>
            </a:r>
            <a:r>
              <a:rPr sz="1200" spc="-10" smtClean="0">
                <a:latin typeface="Arial" pitchFamily="34" charset="0"/>
                <a:cs typeface="Arial" pitchFamily="34" charset="0"/>
              </a:rPr>
              <a:t>nt</a:t>
            </a:r>
            <a:r>
              <a:rPr sz="1200" smtClean="0">
                <a:latin typeface="Arial" pitchFamily="34" charset="0"/>
                <a:cs typeface="Arial" pitchFamily="34" charset="0"/>
              </a:rPr>
              <a:t>r</a:t>
            </a:r>
            <a:r>
              <a:rPr lang="pt-BR" sz="1200" dirty="0" err="1" smtClean="0">
                <a:latin typeface="Arial" pitchFamily="34" charset="0"/>
                <a:cs typeface="Arial" pitchFamily="34" charset="0"/>
              </a:rPr>
              <a:t>al</a:t>
            </a:r>
            <a:r>
              <a:rPr lang="pt-BR" sz="1200" dirty="0" smtClean="0">
                <a:latin typeface="Arial" pitchFamily="34" charset="0"/>
                <a:cs typeface="Arial" pitchFamily="34" charset="0"/>
              </a:rPr>
              <a:t> de Consultas do Hospital M Boi Mirim </a:t>
            </a:r>
            <a:r>
              <a:rPr sz="1200" spc="-10" smtClean="0">
                <a:latin typeface="Arial" pitchFamily="34" charset="0"/>
                <a:cs typeface="Arial" pitchFamily="34" charset="0"/>
              </a:rPr>
              <a:t>t</a:t>
            </a:r>
            <a:r>
              <a:rPr sz="1200" spc="-5" smtClean="0">
                <a:latin typeface="Arial" pitchFamily="34" charset="0"/>
                <a:cs typeface="Arial" pitchFamily="34" charset="0"/>
              </a:rPr>
              <a:t>e</a:t>
            </a:r>
            <a:r>
              <a:rPr sz="1200" smtClean="0">
                <a:latin typeface="Arial" pitchFamily="34" charset="0"/>
                <a:cs typeface="Arial" pitchFamily="34" charset="0"/>
              </a:rPr>
              <a:t>m</a:t>
            </a:r>
            <a:r>
              <a:rPr sz="1200" spc="130" smtClean="0">
                <a:latin typeface="Arial" pitchFamily="34" charset="0"/>
                <a:cs typeface="Arial" pitchFamily="34" charset="0"/>
              </a:rPr>
              <a:t> </a:t>
            </a:r>
            <a:r>
              <a:rPr sz="1200" spc="-20" dirty="0">
                <a:latin typeface="Arial" pitchFamily="34" charset="0"/>
                <a:cs typeface="Arial" pitchFamily="34" charset="0"/>
              </a:rPr>
              <a:t>t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o</a:t>
            </a:r>
            <a:r>
              <a:rPr sz="1200" dirty="0">
                <a:latin typeface="Arial" pitchFamily="34" charset="0"/>
                <a:cs typeface="Arial" pitchFamily="34" charset="0"/>
              </a:rPr>
              <a:t>d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a</a:t>
            </a:r>
            <a:r>
              <a:rPr sz="1200" dirty="0">
                <a:latin typeface="Arial" pitchFamily="34" charset="0"/>
                <a:cs typeface="Arial" pitchFamily="34" charset="0"/>
              </a:rPr>
              <a:t>s</a:t>
            </a:r>
            <a:r>
              <a:rPr sz="1200" spc="120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a</a:t>
            </a:r>
            <a:r>
              <a:rPr sz="1200" dirty="0">
                <a:latin typeface="Arial" pitchFamily="34" charset="0"/>
                <a:cs typeface="Arial" pitchFamily="34" charset="0"/>
              </a:rPr>
              <a:t>s</a:t>
            </a:r>
            <a:r>
              <a:rPr sz="1200" spc="125" dirty="0">
                <a:latin typeface="Arial" pitchFamily="34" charset="0"/>
                <a:cs typeface="Arial" pitchFamily="34" charset="0"/>
              </a:rPr>
              <a:t> </a:t>
            </a:r>
            <a:r>
              <a:rPr sz="1200" dirty="0">
                <a:latin typeface="Arial" pitchFamily="34" charset="0"/>
                <a:cs typeface="Arial" pitchFamily="34" charset="0"/>
              </a:rPr>
              <a:t>c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o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n</a:t>
            </a:r>
            <a:r>
              <a:rPr sz="1200" dirty="0">
                <a:latin typeface="Arial" pitchFamily="34" charset="0"/>
                <a:cs typeface="Arial" pitchFamily="34" charset="0"/>
              </a:rPr>
              <a:t>d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i</a:t>
            </a:r>
            <a:r>
              <a:rPr sz="1200" dirty="0">
                <a:latin typeface="Arial" pitchFamily="34" charset="0"/>
                <a:cs typeface="Arial" pitchFamily="34" charset="0"/>
              </a:rPr>
              <a:t>ç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õ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e</a:t>
            </a:r>
            <a:r>
              <a:rPr sz="1200" dirty="0">
                <a:latin typeface="Arial" pitchFamily="34" charset="0"/>
                <a:cs typeface="Arial" pitchFamily="34" charset="0"/>
              </a:rPr>
              <a:t>s</a:t>
            </a:r>
            <a:r>
              <a:rPr sz="1200" spc="120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d</a:t>
            </a:r>
            <a:r>
              <a:rPr sz="1200" dirty="0">
                <a:latin typeface="Arial" pitchFamily="34" charset="0"/>
                <a:cs typeface="Arial" pitchFamily="34" charset="0"/>
              </a:rPr>
              <a:t>e</a:t>
            </a:r>
            <a:r>
              <a:rPr sz="1200" spc="114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ate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n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d</a:t>
            </a:r>
            <a:r>
              <a:rPr sz="1200" spc="25" dirty="0">
                <a:latin typeface="Arial" pitchFamily="34" charset="0"/>
                <a:cs typeface="Arial" pitchFamily="34" charset="0"/>
              </a:rPr>
              <a:t>ê</a:t>
            </a:r>
            <a:r>
              <a:rPr sz="1200" dirty="0">
                <a:latin typeface="Arial" pitchFamily="34" charset="0"/>
                <a:cs typeface="Arial" pitchFamily="34" charset="0"/>
              </a:rPr>
              <a:t>-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l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o</a:t>
            </a:r>
            <a:r>
              <a:rPr sz="1200" dirty="0">
                <a:latin typeface="Arial" pitchFamily="34" charset="0"/>
                <a:cs typeface="Arial" pitchFamily="34" charset="0"/>
              </a:rPr>
              <a:t>,</a:t>
            </a:r>
            <a:r>
              <a:rPr sz="1200" spc="125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c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o</a:t>
            </a:r>
            <a:r>
              <a:rPr sz="1200" dirty="0">
                <a:latin typeface="Arial" pitchFamily="34" charset="0"/>
                <a:cs typeface="Arial" pitchFamily="34" charset="0"/>
              </a:rPr>
              <a:t>m</a:t>
            </a:r>
            <a:r>
              <a:rPr sz="1200" spc="105" dirty="0">
                <a:latin typeface="Arial" pitchFamily="34" charset="0"/>
                <a:cs typeface="Arial" pitchFamily="34" charset="0"/>
              </a:rPr>
              <a:t> </a:t>
            </a:r>
            <a:r>
              <a:rPr sz="1200" dirty="0">
                <a:latin typeface="Arial" pitchFamily="34" charset="0"/>
                <a:cs typeface="Arial" pitchFamily="34" charset="0"/>
              </a:rPr>
              <a:t>a me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s</a:t>
            </a:r>
            <a:r>
              <a:rPr sz="1200" dirty="0">
                <a:latin typeface="Arial" pitchFamily="34" charset="0"/>
                <a:cs typeface="Arial" pitchFamily="34" charset="0"/>
              </a:rPr>
              <a:t>ma</a:t>
            </a:r>
            <a:r>
              <a:rPr sz="1200" spc="35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d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e</a:t>
            </a:r>
            <a:r>
              <a:rPr sz="1200" dirty="0">
                <a:latin typeface="Arial" pitchFamily="34" charset="0"/>
                <a:cs typeface="Arial" pitchFamily="34" charset="0"/>
              </a:rPr>
              <a:t>d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i</a:t>
            </a:r>
            <a:r>
              <a:rPr sz="1200" dirty="0">
                <a:latin typeface="Arial" pitchFamily="34" charset="0"/>
                <a:cs typeface="Arial" pitchFamily="34" charset="0"/>
              </a:rPr>
              <a:t>c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aç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ã</a:t>
            </a:r>
            <a:r>
              <a:rPr sz="1200" dirty="0">
                <a:latin typeface="Arial" pitchFamily="34" charset="0"/>
                <a:cs typeface="Arial" pitchFamily="34" charset="0"/>
              </a:rPr>
              <a:t>o</a:t>
            </a:r>
            <a:r>
              <a:rPr sz="1200" spc="35" dirty="0">
                <a:latin typeface="Arial" pitchFamily="34" charset="0"/>
                <a:cs typeface="Arial" pitchFamily="34" charset="0"/>
              </a:rPr>
              <a:t> </a:t>
            </a:r>
            <a:r>
              <a:rPr sz="1200" dirty="0">
                <a:latin typeface="Arial" pitchFamily="34" charset="0"/>
                <a:cs typeface="Arial" pitchFamily="34" charset="0"/>
              </a:rPr>
              <a:t>e</a:t>
            </a:r>
            <a:r>
              <a:rPr sz="1200" spc="20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q</a:t>
            </a:r>
            <a:r>
              <a:rPr sz="1200" dirty="0">
                <a:latin typeface="Arial" pitchFamily="34" charset="0"/>
                <a:cs typeface="Arial" pitchFamily="34" charset="0"/>
              </a:rPr>
              <a:t>u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ali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d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a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d</a:t>
            </a:r>
            <a:r>
              <a:rPr sz="1200" dirty="0">
                <a:latin typeface="Arial" pitchFamily="34" charset="0"/>
                <a:cs typeface="Arial" pitchFamily="34" charset="0"/>
              </a:rPr>
              <a:t>e</a:t>
            </a:r>
            <a:r>
              <a:rPr sz="1200" spc="35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o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fe</a:t>
            </a:r>
            <a:r>
              <a:rPr sz="1200" dirty="0">
                <a:latin typeface="Arial" pitchFamily="34" charset="0"/>
                <a:cs typeface="Arial" pitchFamily="34" charset="0"/>
              </a:rPr>
              <a:t>r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e</a:t>
            </a:r>
            <a:r>
              <a:rPr sz="1200" dirty="0">
                <a:latin typeface="Arial" pitchFamily="34" charset="0"/>
                <a:cs typeface="Arial" pitchFamily="34" charset="0"/>
              </a:rPr>
              <a:t>c</a:t>
            </a:r>
            <a:r>
              <a:rPr sz="1200" spc="-5" dirty="0">
                <a:latin typeface="Arial" pitchFamily="34" charset="0"/>
                <a:cs typeface="Arial" pitchFamily="34" charset="0"/>
              </a:rPr>
              <a:t>i</a:t>
            </a:r>
            <a:r>
              <a:rPr sz="1200" spc="-15" dirty="0">
                <a:latin typeface="Arial" pitchFamily="34" charset="0"/>
                <a:cs typeface="Arial" pitchFamily="34" charset="0"/>
              </a:rPr>
              <a:t>d</a:t>
            </a:r>
            <a:r>
              <a:rPr sz="1200" spc="-10" dirty="0">
                <a:latin typeface="Arial" pitchFamily="34" charset="0"/>
                <a:cs typeface="Arial" pitchFamily="34" charset="0"/>
              </a:rPr>
              <a:t>a</a:t>
            </a:r>
            <a:r>
              <a:rPr sz="1200" dirty="0">
                <a:latin typeface="Arial" pitchFamily="34" charset="0"/>
                <a:cs typeface="Arial" pitchFamily="34" charset="0"/>
              </a:rPr>
              <a:t>s</a:t>
            </a:r>
            <a:r>
              <a:rPr sz="1200" spc="35" dirty="0">
                <a:latin typeface="Arial" pitchFamily="34" charset="0"/>
                <a:cs typeface="Arial" pitchFamily="34" charset="0"/>
              </a:rPr>
              <a:t> </a:t>
            </a:r>
            <a:r>
              <a:rPr sz="1200" spc="-5">
                <a:latin typeface="Arial" pitchFamily="34" charset="0"/>
                <a:cs typeface="Arial" pitchFamily="34" charset="0"/>
              </a:rPr>
              <a:t>n</a:t>
            </a:r>
            <a:r>
              <a:rPr sz="1200">
                <a:latin typeface="Arial" pitchFamily="34" charset="0"/>
                <a:cs typeface="Arial" pitchFamily="34" charset="0"/>
              </a:rPr>
              <a:t>a</a:t>
            </a:r>
            <a:r>
              <a:rPr sz="1200" spc="35">
                <a:latin typeface="Arial" pitchFamily="34" charset="0"/>
                <a:cs typeface="Arial" pitchFamily="34" charset="0"/>
              </a:rPr>
              <a:t> </a:t>
            </a:r>
            <a:r>
              <a:rPr sz="1200" spc="-15" smtClean="0">
                <a:latin typeface="Arial" pitchFamily="34" charset="0"/>
                <a:cs typeface="Arial" pitchFamily="34" charset="0"/>
              </a:rPr>
              <a:t>i</a:t>
            </a:r>
            <a:r>
              <a:rPr sz="1200" spc="-5" smtClean="0">
                <a:latin typeface="Arial" pitchFamily="34" charset="0"/>
                <a:cs typeface="Arial" pitchFamily="34" charset="0"/>
              </a:rPr>
              <a:t>nte</a:t>
            </a:r>
            <a:r>
              <a:rPr sz="1200" spc="-10" smtClean="0">
                <a:latin typeface="Arial" pitchFamily="34" charset="0"/>
                <a:cs typeface="Arial" pitchFamily="34" charset="0"/>
              </a:rPr>
              <a:t>r</a:t>
            </a:r>
            <a:r>
              <a:rPr sz="1200" spc="-5" smtClean="0">
                <a:latin typeface="Arial" pitchFamily="34" charset="0"/>
                <a:cs typeface="Arial" pitchFamily="34" charset="0"/>
              </a:rPr>
              <a:t>n</a:t>
            </a:r>
            <a:r>
              <a:rPr sz="1200" spc="-10" smtClean="0">
                <a:latin typeface="Arial" pitchFamily="34" charset="0"/>
                <a:cs typeface="Arial" pitchFamily="34" charset="0"/>
              </a:rPr>
              <a:t>a</a:t>
            </a:r>
            <a:r>
              <a:rPr sz="1200" smtClean="0">
                <a:latin typeface="Arial" pitchFamily="34" charset="0"/>
                <a:cs typeface="Arial" pitchFamily="34" charset="0"/>
              </a:rPr>
              <a:t>ç</a:t>
            </a:r>
            <a:r>
              <a:rPr sz="1200" spc="-10" smtClean="0">
                <a:latin typeface="Arial" pitchFamily="34" charset="0"/>
                <a:cs typeface="Arial" pitchFamily="34" charset="0"/>
              </a:rPr>
              <a:t>ã</a:t>
            </a:r>
            <a:r>
              <a:rPr sz="1200" spc="-5" smtClean="0">
                <a:latin typeface="Arial" pitchFamily="34" charset="0"/>
                <a:cs typeface="Arial" pitchFamily="34" charset="0"/>
              </a:rPr>
              <a:t>o</a:t>
            </a:r>
            <a:r>
              <a:rPr lang="pt-BR" sz="1200" spc="-5" dirty="0" smtClean="0">
                <a:latin typeface="Arial" pitchFamily="34" charset="0"/>
                <a:cs typeface="Arial" pitchFamily="34" charset="0"/>
              </a:rPr>
              <a:t> para algumas especialidades e exames. </a:t>
            </a:r>
            <a:r>
              <a:rPr sz="1350" spc="-5" smtClean="0">
                <a:solidFill>
                  <a:srgbClr val="1F4E79"/>
                </a:solidFill>
                <a:latin typeface="Arial"/>
                <a:cs typeface="Arial"/>
              </a:rPr>
              <a:t>.</a:t>
            </a:r>
            <a:endParaRPr sz="135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667504" y="3714752"/>
            <a:ext cx="4594860" cy="20187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216639" y="877580"/>
            <a:ext cx="0" cy="4545330"/>
          </a:xfrm>
          <a:custGeom>
            <a:avLst/>
            <a:gdLst/>
            <a:ahLst/>
            <a:cxnLst/>
            <a:rect l="l" t="t" r="r" b="b"/>
            <a:pathLst>
              <a:path h="4545330">
                <a:moveTo>
                  <a:pt x="0" y="0"/>
                </a:moveTo>
                <a:lnTo>
                  <a:pt x="0" y="4545323"/>
                </a:lnTo>
              </a:path>
            </a:pathLst>
          </a:custGeom>
          <a:ln w="6095">
            <a:solidFill>
              <a:srgbClr val="6C1F7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7940">
              <a:lnSpc>
                <a:spcPct val="100000"/>
              </a:lnSpc>
            </a:pPr>
            <a:r>
              <a:rPr spc="-10" dirty="0"/>
              <a:t>27</a:t>
            </a:r>
          </a:p>
        </p:txBody>
      </p:sp>
      <p:pic>
        <p:nvPicPr>
          <p:cNvPr id="9" name="image82.pn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81818" y="3714752"/>
            <a:ext cx="4594860" cy="2019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E6DE54AD-107A-4068-BDFA-52A20B17E97F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="" xmlns:a16="http://schemas.microsoft.com/office/drawing/2014/main" id="{BAC24FCC-1658-450F-B9FC-A69262545870}"/>
              </a:ext>
            </a:extLst>
          </p:cNvPr>
          <p:cNvSpPr/>
          <p:nvPr/>
        </p:nvSpPr>
        <p:spPr>
          <a:xfrm>
            <a:off x="6096000" y="0"/>
            <a:ext cx="60721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B73B6E7E-ED9D-4857-8A50-F4A68C4D8A5B}"/>
              </a:ext>
            </a:extLst>
          </p:cNvPr>
          <p:cNvSpPr txBox="1"/>
          <p:nvPr/>
        </p:nvSpPr>
        <p:spPr>
          <a:xfrm>
            <a:off x="452398" y="214290"/>
            <a:ext cx="453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Melhor em Casa</a:t>
            </a:r>
          </a:p>
        </p:txBody>
      </p:sp>
      <p:sp>
        <p:nvSpPr>
          <p:cNvPr id="6" name="Retângulo 5"/>
          <p:cNvSpPr/>
          <p:nvPr/>
        </p:nvSpPr>
        <p:spPr>
          <a:xfrm>
            <a:off x="238084" y="1000108"/>
            <a:ext cx="571504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200" dirty="0" smtClean="0">
                <a:latin typeface="Arial" pitchFamily="34" charset="0"/>
                <a:cs typeface="Arial" pitchFamily="34" charset="0"/>
              </a:rPr>
              <a:t>A Atenção Domiciliar é uma forma de atenção à saúde, oferecida na moradia do paciente e caracterizada por um conjunto de ações de promoção à saúde, prevenção e tratamento de doenças e reabilitação, com garantia da continuidade do cuidado e integrada à Rede de Atenção à Saúde. O programa Melhor em Casa é direcionado a pacientes que possuam problemas mais graves de saúde e com risco de </a:t>
            </a:r>
            <a:r>
              <a:rPr lang="pt-BR" sz="1200" dirty="0" err="1" smtClean="0">
                <a:latin typeface="Arial" pitchFamily="34" charset="0"/>
                <a:cs typeface="Arial" pitchFamily="34" charset="0"/>
              </a:rPr>
              <a:t>reinternação</a:t>
            </a:r>
            <a:r>
              <a:rPr lang="pt-BR" sz="1200" dirty="0" smtClean="0">
                <a:latin typeface="Arial" pitchFamily="34" charset="0"/>
                <a:cs typeface="Arial" pitchFamily="34" charset="0"/>
              </a:rPr>
              <a:t> precoce</a:t>
            </a:r>
            <a:r>
              <a:rPr lang="pt-BR" sz="12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pt-BR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1200" dirty="0" smtClean="0">
                <a:latin typeface="Arial" pitchFamily="34" charset="0"/>
                <a:cs typeface="Arial" pitchFamily="34" charset="0"/>
              </a:rPr>
              <a:t>Tem como característica a oferta de cuidados temporários, até que o paciente e </a:t>
            </a:r>
            <a:r>
              <a:rPr lang="pt-BR" sz="1200" dirty="0" err="1" smtClean="0">
                <a:latin typeface="Arial" pitchFamily="34" charset="0"/>
                <a:cs typeface="Arial" pitchFamily="34" charset="0"/>
              </a:rPr>
              <a:t>cuidadores</a:t>
            </a:r>
            <a:r>
              <a:rPr lang="pt-BR" sz="1200" dirty="0" smtClean="0">
                <a:latin typeface="Arial" pitchFamily="34" charset="0"/>
                <a:cs typeface="Arial" pitchFamily="34" charset="0"/>
              </a:rPr>
              <a:t> se sintam seguros para continuar os cuidados em casa.</a:t>
            </a:r>
          </a:p>
          <a:p>
            <a:pPr algn="just">
              <a:lnSpc>
                <a:spcPct val="150000"/>
              </a:lnSpc>
            </a:pPr>
            <a:endParaRPr lang="pt-BR" sz="12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1200" dirty="0" smtClean="0">
                <a:latin typeface="Arial" pitchFamily="34" charset="0"/>
                <a:cs typeface="Arial" pitchFamily="34" charset="0"/>
              </a:rPr>
              <a:t>Os pacientes elegíveis para acompanhamento do programa devem preencher obrigatoriamente três critérios imprescindíveis que são: </a:t>
            </a:r>
            <a:endParaRPr lang="pt-BR" sz="12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pt-BR" sz="12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1200" dirty="0" smtClean="0">
                <a:latin typeface="Arial" pitchFamily="34" charset="0"/>
                <a:cs typeface="Arial" pitchFamily="34" charset="0"/>
              </a:rPr>
              <a:t>I - Morar no território de abrangência coberta pelo Melhor em Casa, II - possuir </a:t>
            </a:r>
            <a:r>
              <a:rPr lang="pt-BR" sz="1200" dirty="0" err="1" smtClean="0">
                <a:latin typeface="Arial" pitchFamily="34" charset="0"/>
                <a:cs typeface="Arial" pitchFamily="34" charset="0"/>
              </a:rPr>
              <a:t>cuidador</a:t>
            </a:r>
            <a:r>
              <a:rPr lang="pt-BR" sz="1200" dirty="0" smtClean="0">
                <a:latin typeface="Arial" pitchFamily="34" charset="0"/>
                <a:cs typeface="Arial" pitchFamily="34" charset="0"/>
              </a:rPr>
              <a:t> efetivo (caso não seja capaz de exercer sua autonomia e </a:t>
            </a:r>
            <a:r>
              <a:rPr lang="pt-BR" sz="1200" dirty="0" err="1" smtClean="0">
                <a:latin typeface="Arial" pitchFamily="34" charset="0"/>
                <a:cs typeface="Arial" pitchFamily="34" charset="0"/>
              </a:rPr>
              <a:t>autocuidado</a:t>
            </a:r>
            <a:r>
              <a:rPr lang="pt-BR" sz="1200" dirty="0" smtClean="0">
                <a:latin typeface="Arial" pitchFamily="34" charset="0"/>
                <a:cs typeface="Arial" pitchFamily="34" charset="0"/>
              </a:rPr>
              <a:t>)   e III -  se enquadrar em um dos perfis descritos na Portaria Nº 825, de 25 de abril de 2016. </a:t>
            </a:r>
            <a:endParaRPr lang="pt-BR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6" name="Picture 2" descr="Home care: entenda o que é e como funciona esse serviço"/>
          <p:cNvPicPr>
            <a:picLocks noChangeAspect="1" noChangeArrowheads="1"/>
          </p:cNvPicPr>
          <p:nvPr/>
        </p:nvPicPr>
        <p:blipFill>
          <a:blip r:embed="rId2"/>
          <a:srcRect l="37624" t="28889" r="20570"/>
          <a:stretch>
            <a:fillRect/>
          </a:stretch>
        </p:blipFill>
        <p:spPr bwMode="auto">
          <a:xfrm>
            <a:off x="6381752" y="0"/>
            <a:ext cx="6034228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8958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1369" y="1051649"/>
            <a:ext cx="5207442" cy="5198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50000"/>
              </a:lnSpc>
            </a:pPr>
            <a:r>
              <a:rPr lang="pt-BR" sz="1200" dirty="0" smtClean="0">
                <a:latin typeface="Arial"/>
                <a:cs typeface="Arial"/>
              </a:rPr>
              <a:t>Temos estacionamento pago ao lado do Hospital para maior comodidade de pacientes e familiares.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88619" y="285728"/>
            <a:ext cx="5421629" cy="660422"/>
          </a:xfrm>
          <a:custGeom>
            <a:avLst/>
            <a:gdLst/>
            <a:ahLst/>
            <a:cxnLst/>
            <a:rect l="l" t="t" r="r" b="b"/>
            <a:pathLst>
              <a:path w="2891154" h="527050">
                <a:moveTo>
                  <a:pt x="2802879" y="0"/>
                </a:moveTo>
                <a:lnTo>
                  <a:pt x="87629" y="0"/>
                </a:lnTo>
                <a:lnTo>
                  <a:pt x="53970" y="6979"/>
                </a:lnTo>
                <a:lnTo>
                  <a:pt x="26039" y="26029"/>
                </a:lnTo>
                <a:lnTo>
                  <a:pt x="6989" y="53980"/>
                </a:lnTo>
                <a:lnTo>
                  <a:pt x="0" y="87629"/>
                </a:lnTo>
                <a:lnTo>
                  <a:pt x="0" y="439430"/>
                </a:lnTo>
                <a:lnTo>
                  <a:pt x="6989" y="473720"/>
                </a:lnTo>
                <a:lnTo>
                  <a:pt x="26039" y="501639"/>
                </a:lnTo>
                <a:lnTo>
                  <a:pt x="53970" y="520689"/>
                </a:lnTo>
                <a:lnTo>
                  <a:pt x="87629" y="527060"/>
                </a:lnTo>
                <a:lnTo>
                  <a:pt x="2802879" y="527060"/>
                </a:lnTo>
                <a:lnTo>
                  <a:pt x="2837169" y="520689"/>
                </a:lnTo>
                <a:lnTo>
                  <a:pt x="2865119" y="501639"/>
                </a:lnTo>
                <a:lnTo>
                  <a:pt x="2884169" y="473720"/>
                </a:lnTo>
                <a:lnTo>
                  <a:pt x="2891149" y="439430"/>
                </a:lnTo>
                <a:lnTo>
                  <a:pt x="2891149" y="87629"/>
                </a:lnTo>
                <a:lnTo>
                  <a:pt x="2884169" y="53980"/>
                </a:lnTo>
                <a:lnTo>
                  <a:pt x="2865119" y="26029"/>
                </a:lnTo>
                <a:lnTo>
                  <a:pt x="2837169" y="6979"/>
                </a:lnTo>
                <a:lnTo>
                  <a:pt x="2802879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09522" y="357166"/>
            <a:ext cx="569684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pt-BR" sz="3200" b="1" spc="-2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Estacionamento</a:t>
            </a:r>
            <a:endParaRPr sz="320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309654" y="1785926"/>
            <a:ext cx="4142109" cy="20056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899789" y="6489445"/>
            <a:ext cx="25146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35" dirty="0">
                <a:solidFill>
                  <a:srgbClr val="6E2E9E"/>
                </a:solidFill>
                <a:latin typeface="Calibri"/>
                <a:cs typeface="Calibri"/>
              </a:rPr>
              <a:t>30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7" name="image93.pn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66778" y="1928802"/>
            <a:ext cx="3429024" cy="1785950"/>
          </a:xfrm>
          <a:prstGeom prst="rect">
            <a:avLst/>
          </a:prstGeom>
        </p:spPr>
      </p:pic>
      <p:sp>
        <p:nvSpPr>
          <p:cNvPr id="8" name="object 7"/>
          <p:cNvSpPr/>
          <p:nvPr/>
        </p:nvSpPr>
        <p:spPr>
          <a:xfrm>
            <a:off x="6216639" y="877580"/>
            <a:ext cx="0" cy="4545330"/>
          </a:xfrm>
          <a:custGeom>
            <a:avLst/>
            <a:gdLst/>
            <a:ahLst/>
            <a:cxnLst/>
            <a:rect l="l" t="t" r="r" b="b"/>
            <a:pathLst>
              <a:path h="4545330">
                <a:moveTo>
                  <a:pt x="0" y="0"/>
                </a:moveTo>
                <a:lnTo>
                  <a:pt x="0" y="4545323"/>
                </a:lnTo>
              </a:path>
            </a:pathLst>
          </a:custGeom>
          <a:ln w="6095">
            <a:solidFill>
              <a:srgbClr val="6C1F7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3"/>
          <p:cNvSpPr/>
          <p:nvPr/>
        </p:nvSpPr>
        <p:spPr>
          <a:xfrm>
            <a:off x="523836" y="4143380"/>
            <a:ext cx="5421629" cy="660422"/>
          </a:xfrm>
          <a:custGeom>
            <a:avLst/>
            <a:gdLst/>
            <a:ahLst/>
            <a:cxnLst/>
            <a:rect l="l" t="t" r="r" b="b"/>
            <a:pathLst>
              <a:path w="2891154" h="527050">
                <a:moveTo>
                  <a:pt x="2802879" y="0"/>
                </a:moveTo>
                <a:lnTo>
                  <a:pt x="87629" y="0"/>
                </a:lnTo>
                <a:lnTo>
                  <a:pt x="53970" y="6979"/>
                </a:lnTo>
                <a:lnTo>
                  <a:pt x="26039" y="26029"/>
                </a:lnTo>
                <a:lnTo>
                  <a:pt x="6989" y="53980"/>
                </a:lnTo>
                <a:lnTo>
                  <a:pt x="0" y="87629"/>
                </a:lnTo>
                <a:lnTo>
                  <a:pt x="0" y="439430"/>
                </a:lnTo>
                <a:lnTo>
                  <a:pt x="6989" y="473720"/>
                </a:lnTo>
                <a:lnTo>
                  <a:pt x="26039" y="501639"/>
                </a:lnTo>
                <a:lnTo>
                  <a:pt x="53970" y="520689"/>
                </a:lnTo>
                <a:lnTo>
                  <a:pt x="87629" y="527060"/>
                </a:lnTo>
                <a:lnTo>
                  <a:pt x="2802879" y="527060"/>
                </a:lnTo>
                <a:lnTo>
                  <a:pt x="2837169" y="520689"/>
                </a:lnTo>
                <a:lnTo>
                  <a:pt x="2865119" y="501639"/>
                </a:lnTo>
                <a:lnTo>
                  <a:pt x="2884169" y="473720"/>
                </a:lnTo>
                <a:lnTo>
                  <a:pt x="2891149" y="439430"/>
                </a:lnTo>
                <a:lnTo>
                  <a:pt x="2891149" y="87629"/>
                </a:lnTo>
                <a:lnTo>
                  <a:pt x="2884169" y="53980"/>
                </a:lnTo>
                <a:lnTo>
                  <a:pt x="2865119" y="26029"/>
                </a:lnTo>
                <a:lnTo>
                  <a:pt x="2837169" y="6979"/>
                </a:lnTo>
                <a:lnTo>
                  <a:pt x="2802879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pPr algn="ctr"/>
            <a:r>
              <a:rPr lang="pt-BR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Refeições de Pacientes</a:t>
            </a:r>
            <a:endParaRPr sz="3200" b="1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B7BC246D-8597-4474-962E-B888830ECCCB}"/>
              </a:ext>
            </a:extLst>
          </p:cNvPr>
          <p:cNvSpPr txBox="1"/>
          <p:nvPr/>
        </p:nvSpPr>
        <p:spPr>
          <a:xfrm>
            <a:off x="380960" y="4929198"/>
            <a:ext cx="5443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As refeições dos pacientes são servidas no leito, nos seguintes horários: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75B5214C-F7A2-493A-A11D-3FE57A45DFB6}"/>
              </a:ext>
            </a:extLst>
          </p:cNvPr>
          <p:cNvSpPr txBox="1"/>
          <p:nvPr/>
        </p:nvSpPr>
        <p:spPr>
          <a:xfrm>
            <a:off x="452398" y="5214950"/>
            <a:ext cx="43969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Café da manhã: 07:10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Almoço: 11:30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Lanche da tarde: 14:30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Jantar:17:30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Ceia: 20:30</a:t>
            </a:r>
          </a:p>
          <a:p>
            <a:endParaRPr lang="pt-BR" dirty="0"/>
          </a:p>
        </p:txBody>
      </p:sp>
      <p:sp>
        <p:nvSpPr>
          <p:cNvPr id="13" name="object 3"/>
          <p:cNvSpPr/>
          <p:nvPr/>
        </p:nvSpPr>
        <p:spPr>
          <a:xfrm>
            <a:off x="6453190" y="285728"/>
            <a:ext cx="5421629" cy="660422"/>
          </a:xfrm>
          <a:custGeom>
            <a:avLst/>
            <a:gdLst/>
            <a:ahLst/>
            <a:cxnLst/>
            <a:rect l="l" t="t" r="r" b="b"/>
            <a:pathLst>
              <a:path w="2891154" h="527050">
                <a:moveTo>
                  <a:pt x="2802879" y="0"/>
                </a:moveTo>
                <a:lnTo>
                  <a:pt x="87629" y="0"/>
                </a:lnTo>
                <a:lnTo>
                  <a:pt x="53970" y="6979"/>
                </a:lnTo>
                <a:lnTo>
                  <a:pt x="26039" y="26029"/>
                </a:lnTo>
                <a:lnTo>
                  <a:pt x="6989" y="53980"/>
                </a:lnTo>
                <a:lnTo>
                  <a:pt x="0" y="87629"/>
                </a:lnTo>
                <a:lnTo>
                  <a:pt x="0" y="439430"/>
                </a:lnTo>
                <a:lnTo>
                  <a:pt x="6989" y="473720"/>
                </a:lnTo>
                <a:lnTo>
                  <a:pt x="26039" y="501639"/>
                </a:lnTo>
                <a:lnTo>
                  <a:pt x="53970" y="520689"/>
                </a:lnTo>
                <a:lnTo>
                  <a:pt x="87629" y="527060"/>
                </a:lnTo>
                <a:lnTo>
                  <a:pt x="2802879" y="527060"/>
                </a:lnTo>
                <a:lnTo>
                  <a:pt x="2837169" y="520689"/>
                </a:lnTo>
                <a:lnTo>
                  <a:pt x="2865119" y="501639"/>
                </a:lnTo>
                <a:lnTo>
                  <a:pt x="2884169" y="473720"/>
                </a:lnTo>
                <a:lnTo>
                  <a:pt x="2891149" y="439430"/>
                </a:lnTo>
                <a:lnTo>
                  <a:pt x="2891149" y="87629"/>
                </a:lnTo>
                <a:lnTo>
                  <a:pt x="2884169" y="53980"/>
                </a:lnTo>
                <a:lnTo>
                  <a:pt x="2865119" y="26029"/>
                </a:lnTo>
                <a:lnTo>
                  <a:pt x="2837169" y="6979"/>
                </a:lnTo>
                <a:lnTo>
                  <a:pt x="2802879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pPr algn="ctr"/>
            <a:r>
              <a:rPr lang="pt-BR" sz="28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Refeições de Acompanhantes</a:t>
            </a:r>
            <a:endParaRPr sz="2800" b="1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76B806F1-FF0D-4D30-B55F-65AA25CFC247}"/>
              </a:ext>
            </a:extLst>
          </p:cNvPr>
          <p:cNvSpPr txBox="1"/>
          <p:nvPr/>
        </p:nvSpPr>
        <p:spPr>
          <a:xfrm>
            <a:off x="6371964" y="3714752"/>
            <a:ext cx="58200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Para pacientes em isolamentos ou pediátricos, as alimentações dos acompanhantes são servidas no leito. Para os demais acompanhantes, as refeições são feitas no refeitório, após a verificação do leito e do beneficio pela segurança, em frente ao refeitório.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Desjejum: 06h00 às 06h30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Almoço: 11h00 às 11h30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Jantar: 17h30 às 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18h00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Acompanhantes e visitantes não devem trazer alimentos para os pacientes. </a:t>
            </a:r>
          </a:p>
          <a:p>
            <a:pPr>
              <a:lnSpc>
                <a:spcPct val="150000"/>
              </a:lnSpc>
            </a:pP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Situações excepcionais serão avaliadas pelos médicos/nutricionistas responsáveis 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xmlns="" id="{FD0EC6F0-96DE-476D-BFAD-ECB03357B639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165"/>
          <a:stretch/>
        </p:blipFill>
        <p:spPr bwMode="auto">
          <a:xfrm>
            <a:off x="6810380" y="1071546"/>
            <a:ext cx="4786346" cy="25717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E07CF81B-C352-4047-B20A-24D51E50FD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557" t="35189" r="18362" b="12089"/>
          <a:stretch/>
        </p:blipFill>
        <p:spPr>
          <a:xfrm>
            <a:off x="24325" y="44624"/>
            <a:ext cx="6071675" cy="6813376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67504" y="1714488"/>
            <a:ext cx="5052329" cy="335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41622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E6DE54AD-107A-4068-BDFA-52A20B17E97F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086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BAC24FCC-1658-450F-B9FC-A69262545870}"/>
              </a:ext>
            </a:extLst>
          </p:cNvPr>
          <p:cNvSpPr/>
          <p:nvPr/>
        </p:nvSpPr>
        <p:spPr>
          <a:xfrm>
            <a:off x="6096000" y="0"/>
            <a:ext cx="60721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F5AEF796-92E1-4623-80BF-6ED4C4EF2C8D}"/>
              </a:ext>
            </a:extLst>
          </p:cNvPr>
          <p:cNvSpPr txBox="1"/>
          <p:nvPr/>
        </p:nvSpPr>
        <p:spPr>
          <a:xfrm>
            <a:off x="335360" y="404664"/>
            <a:ext cx="54726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DIREITOS E DEVERES DOS PACIENTES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AB180D00-2374-4741-B87E-FF4A7E48D5D4}"/>
              </a:ext>
            </a:extLst>
          </p:cNvPr>
          <p:cNvSpPr txBox="1"/>
          <p:nvPr/>
        </p:nvSpPr>
        <p:spPr>
          <a:xfrm>
            <a:off x="335360" y="3342269"/>
            <a:ext cx="51125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spc="-15" dirty="0">
                <a:solidFill>
                  <a:srgbClr val="FFFFFF"/>
                </a:solidFill>
                <a:cs typeface="Arial" pitchFamily="34" charset="0"/>
              </a:rPr>
              <a:t>O</a:t>
            </a:r>
            <a:r>
              <a:rPr lang="pt-BR" sz="1600" spc="140" dirty="0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pt-BR" sz="1600" spc="-15" dirty="0">
                <a:solidFill>
                  <a:srgbClr val="FFFFFF"/>
                </a:solidFill>
                <a:cs typeface="Arial" pitchFamily="34" charset="0"/>
              </a:rPr>
              <a:t>Hosp</a:t>
            </a:r>
            <a:r>
              <a:rPr lang="pt-BR" sz="1600" dirty="0">
                <a:solidFill>
                  <a:srgbClr val="FFFFFF"/>
                </a:solidFill>
                <a:cs typeface="Arial" pitchFamily="34" charset="0"/>
              </a:rPr>
              <a:t>i</a:t>
            </a:r>
            <a:r>
              <a:rPr lang="pt-BR" sz="1600" spc="-5" dirty="0">
                <a:solidFill>
                  <a:srgbClr val="FFFFFF"/>
                </a:solidFill>
                <a:cs typeface="Arial" pitchFamily="34" charset="0"/>
              </a:rPr>
              <a:t>tal</a:t>
            </a:r>
            <a:r>
              <a:rPr lang="pt-BR" sz="1600" spc="140" dirty="0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pt-BR" sz="1600" dirty="0">
                <a:solidFill>
                  <a:srgbClr val="FFFFFF"/>
                </a:solidFill>
                <a:cs typeface="Arial" pitchFamily="34" charset="0"/>
              </a:rPr>
              <a:t>M Boi Mirim – Hospital Municipal Dr. </a:t>
            </a:r>
            <a:r>
              <a:rPr lang="pt-BR" sz="1600" dirty="0" err="1">
                <a:solidFill>
                  <a:srgbClr val="FFFFFF"/>
                </a:solidFill>
                <a:cs typeface="Arial" pitchFamily="34" charset="0"/>
              </a:rPr>
              <a:t>Moyses</a:t>
            </a:r>
            <a:r>
              <a:rPr lang="pt-BR" sz="1600" dirty="0">
                <a:solidFill>
                  <a:srgbClr val="FFFFFF"/>
                </a:solidFill>
                <a:cs typeface="Arial" pitchFamily="34" charset="0"/>
              </a:rPr>
              <a:t> Deutsch </a:t>
            </a:r>
            <a:r>
              <a:rPr lang="pt-BR" sz="1600" spc="-10" dirty="0">
                <a:solidFill>
                  <a:srgbClr val="FFFFFF"/>
                </a:solidFill>
                <a:cs typeface="Arial" pitchFamily="34" charset="0"/>
              </a:rPr>
              <a:t>tem</a:t>
            </a:r>
            <a:r>
              <a:rPr lang="pt-BR" sz="1600" spc="150" dirty="0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pt-BR" sz="1600" spc="-10" dirty="0">
                <a:solidFill>
                  <a:srgbClr val="FFFFFF"/>
                </a:solidFill>
                <a:cs typeface="Arial" pitchFamily="34" charset="0"/>
              </a:rPr>
              <a:t>como</a:t>
            </a:r>
            <a:r>
              <a:rPr lang="pt-BR" sz="1600" spc="150" dirty="0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pt-BR" sz="1600" spc="-10" dirty="0">
                <a:solidFill>
                  <a:srgbClr val="FFFFFF"/>
                </a:solidFill>
                <a:cs typeface="Arial" pitchFamily="34" charset="0"/>
              </a:rPr>
              <a:t>Aspiração  ser a melhor organização de saúde para cuidar e ser cuidado, aprender e ensinar pois todas as vidas importam. </a:t>
            </a:r>
          </a:p>
          <a:p>
            <a:pPr algn="just"/>
            <a:r>
              <a:rPr lang="pt-BR" sz="1600" dirty="0">
                <a:solidFill>
                  <a:srgbClr val="FFFFFF"/>
                </a:solidFill>
                <a:cs typeface="Arial" pitchFamily="34" charset="0"/>
              </a:rPr>
              <a:t>Pa</a:t>
            </a:r>
            <a:r>
              <a:rPr lang="pt-BR" sz="1600" spc="-10" dirty="0">
                <a:solidFill>
                  <a:srgbClr val="FFFFFF"/>
                </a:solidFill>
                <a:cs typeface="Arial" pitchFamily="34" charset="0"/>
              </a:rPr>
              <a:t>ra</a:t>
            </a:r>
            <a:r>
              <a:rPr lang="pt-BR" sz="1600" dirty="0">
                <a:solidFill>
                  <a:srgbClr val="FFFFFF"/>
                </a:solidFill>
                <a:cs typeface="Arial" pitchFamily="34" charset="0"/>
              </a:rPr>
              <a:t>  </a:t>
            </a:r>
            <a:r>
              <a:rPr lang="pt-BR" sz="1600" spc="-5" dirty="0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pt-BR" sz="1600" spc="-15" dirty="0">
                <a:solidFill>
                  <a:srgbClr val="FFFFFF"/>
                </a:solidFill>
                <a:cs typeface="Arial" pitchFamily="34" charset="0"/>
              </a:rPr>
              <a:t>ga</a:t>
            </a:r>
            <a:r>
              <a:rPr lang="pt-BR" sz="1600" dirty="0">
                <a:solidFill>
                  <a:srgbClr val="FFFFFF"/>
                </a:solidFill>
                <a:cs typeface="Arial" pitchFamily="34" charset="0"/>
              </a:rPr>
              <a:t>r</a:t>
            </a:r>
            <a:r>
              <a:rPr lang="pt-BR" sz="1600" spc="-15" dirty="0">
                <a:solidFill>
                  <a:srgbClr val="FFFFFF"/>
                </a:solidFill>
                <a:cs typeface="Arial" pitchFamily="34" charset="0"/>
              </a:rPr>
              <a:t>anti</a:t>
            </a:r>
            <a:r>
              <a:rPr lang="pt-BR" sz="1600" spc="-5" dirty="0">
                <a:solidFill>
                  <a:srgbClr val="FFFFFF"/>
                </a:solidFill>
                <a:cs typeface="Arial" pitchFamily="34" charset="0"/>
              </a:rPr>
              <a:t>r</a:t>
            </a:r>
            <a:r>
              <a:rPr lang="pt-BR" sz="1600" dirty="0">
                <a:solidFill>
                  <a:srgbClr val="FFFFFF"/>
                </a:solidFill>
                <a:cs typeface="Arial" pitchFamily="34" charset="0"/>
              </a:rPr>
              <a:t>  </a:t>
            </a:r>
            <a:r>
              <a:rPr lang="pt-BR" sz="1600" spc="5" dirty="0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pt-BR" sz="1600" spc="-10" dirty="0">
                <a:solidFill>
                  <a:srgbClr val="FFFFFF"/>
                </a:solidFill>
                <a:cs typeface="Arial" pitchFamily="34" charset="0"/>
              </a:rPr>
              <a:t>a</a:t>
            </a:r>
            <a:r>
              <a:rPr lang="pt-BR" sz="1600" dirty="0">
                <a:solidFill>
                  <a:srgbClr val="FFFFFF"/>
                </a:solidFill>
                <a:cs typeface="Arial" pitchFamily="34" charset="0"/>
              </a:rPr>
              <a:t>  </a:t>
            </a:r>
            <a:r>
              <a:rPr lang="pt-BR" sz="1600" spc="-5" dirty="0">
                <a:solidFill>
                  <a:srgbClr val="FFFFFF"/>
                </a:solidFill>
                <a:cs typeface="Arial" pitchFamily="34" charset="0"/>
              </a:rPr>
              <a:t> tr</a:t>
            </a:r>
            <a:r>
              <a:rPr lang="pt-BR" sz="1600" dirty="0">
                <a:solidFill>
                  <a:srgbClr val="FFFFFF"/>
                </a:solidFill>
                <a:cs typeface="Arial" pitchFamily="34" charset="0"/>
              </a:rPr>
              <a:t>a</a:t>
            </a:r>
            <a:r>
              <a:rPr lang="pt-BR" sz="1600" spc="-15" dirty="0">
                <a:solidFill>
                  <a:srgbClr val="FFFFFF"/>
                </a:solidFill>
                <a:cs typeface="Arial" pitchFamily="34" charset="0"/>
              </a:rPr>
              <a:t>n</a:t>
            </a:r>
            <a:r>
              <a:rPr lang="pt-BR" sz="1600" dirty="0">
                <a:solidFill>
                  <a:srgbClr val="FFFFFF"/>
                </a:solidFill>
                <a:cs typeface="Arial" pitchFamily="34" charset="0"/>
              </a:rPr>
              <a:t>s</a:t>
            </a:r>
            <a:r>
              <a:rPr lang="pt-BR" sz="1600" spc="-15" dirty="0">
                <a:solidFill>
                  <a:srgbClr val="FFFFFF"/>
                </a:solidFill>
                <a:cs typeface="Arial" pitchFamily="34" charset="0"/>
              </a:rPr>
              <a:t>parênc</a:t>
            </a:r>
            <a:r>
              <a:rPr lang="pt-BR" sz="1600" dirty="0">
                <a:solidFill>
                  <a:srgbClr val="FFFFFF"/>
                </a:solidFill>
                <a:cs typeface="Arial" pitchFamily="34" charset="0"/>
              </a:rPr>
              <a:t>i</a:t>
            </a:r>
            <a:r>
              <a:rPr lang="pt-BR" sz="1600" spc="-10" dirty="0">
                <a:solidFill>
                  <a:srgbClr val="FFFFFF"/>
                </a:solidFill>
                <a:cs typeface="Arial" pitchFamily="34" charset="0"/>
              </a:rPr>
              <a:t>a</a:t>
            </a:r>
            <a:r>
              <a:rPr lang="pt-BR" sz="1600" dirty="0">
                <a:solidFill>
                  <a:srgbClr val="FFFFFF"/>
                </a:solidFill>
                <a:cs typeface="Arial" pitchFamily="34" charset="0"/>
              </a:rPr>
              <a:t>  </a:t>
            </a:r>
            <a:r>
              <a:rPr lang="pt-BR" sz="1600" spc="-5" dirty="0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pt-BR" sz="1600" spc="-15" dirty="0">
                <a:solidFill>
                  <a:srgbClr val="FFFFFF"/>
                </a:solidFill>
                <a:cs typeface="Arial" pitchFamily="34" charset="0"/>
              </a:rPr>
              <a:t>n</a:t>
            </a:r>
            <a:r>
              <a:rPr lang="pt-BR" sz="1600" spc="-10" dirty="0">
                <a:solidFill>
                  <a:srgbClr val="FFFFFF"/>
                </a:solidFill>
                <a:cs typeface="Arial" pitchFamily="34" charset="0"/>
              </a:rPr>
              <a:t>o</a:t>
            </a:r>
            <a:r>
              <a:rPr lang="pt-BR" sz="1600" dirty="0">
                <a:solidFill>
                  <a:srgbClr val="FFFFFF"/>
                </a:solidFill>
                <a:cs typeface="Arial" pitchFamily="34" charset="0"/>
              </a:rPr>
              <a:t>   </a:t>
            </a:r>
            <a:r>
              <a:rPr lang="pt-BR" sz="1600" spc="-5" dirty="0">
                <a:solidFill>
                  <a:srgbClr val="FFFFFF"/>
                </a:solidFill>
                <a:cs typeface="Arial" pitchFamily="34" charset="0"/>
              </a:rPr>
              <a:t>relaci</a:t>
            </a:r>
            <a:r>
              <a:rPr lang="pt-BR" sz="1600" dirty="0">
                <a:solidFill>
                  <a:srgbClr val="FFFFFF"/>
                </a:solidFill>
                <a:cs typeface="Arial" pitchFamily="34" charset="0"/>
              </a:rPr>
              <a:t>o</a:t>
            </a:r>
            <a:r>
              <a:rPr lang="pt-BR" sz="1600" spc="-15" dirty="0">
                <a:solidFill>
                  <a:srgbClr val="FFFFFF"/>
                </a:solidFill>
                <a:cs typeface="Arial" pitchFamily="34" charset="0"/>
              </a:rPr>
              <a:t>namen</a:t>
            </a:r>
            <a:r>
              <a:rPr lang="pt-BR" sz="1600" dirty="0">
                <a:solidFill>
                  <a:srgbClr val="FFFFFF"/>
                </a:solidFill>
                <a:cs typeface="Arial" pitchFamily="34" charset="0"/>
              </a:rPr>
              <a:t>t</a:t>
            </a:r>
            <a:r>
              <a:rPr lang="pt-BR" sz="1600" spc="-15" dirty="0">
                <a:solidFill>
                  <a:srgbClr val="FFFFFF"/>
                </a:solidFill>
                <a:cs typeface="Arial" pitchFamily="34" charset="0"/>
              </a:rPr>
              <a:t>o e</a:t>
            </a:r>
            <a:r>
              <a:rPr lang="pt-BR" sz="1600" spc="-10" dirty="0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pt-BR" sz="1600" spc="-15" dirty="0">
                <a:solidFill>
                  <a:srgbClr val="FFFFFF"/>
                </a:solidFill>
                <a:cs typeface="Arial" pitchFamily="34" charset="0"/>
              </a:rPr>
              <a:t>dese</a:t>
            </a:r>
            <a:r>
              <a:rPr lang="pt-BR" sz="1600" spc="-5" dirty="0">
                <a:solidFill>
                  <a:srgbClr val="FFFFFF"/>
                </a:solidFill>
                <a:cs typeface="Arial" pitchFamily="34" charset="0"/>
              </a:rPr>
              <a:t>n</a:t>
            </a:r>
            <a:r>
              <a:rPr lang="pt-BR" sz="1600" spc="-10" dirty="0">
                <a:solidFill>
                  <a:srgbClr val="FFFFFF"/>
                </a:solidFill>
                <a:cs typeface="Arial" pitchFamily="34" charset="0"/>
              </a:rPr>
              <a:t>vo</a:t>
            </a:r>
            <a:r>
              <a:rPr lang="pt-BR" sz="1600" dirty="0">
                <a:solidFill>
                  <a:srgbClr val="FFFFFF"/>
                </a:solidFill>
                <a:cs typeface="Arial" pitchFamily="34" charset="0"/>
              </a:rPr>
              <a:t>l</a:t>
            </a:r>
            <a:r>
              <a:rPr lang="pt-BR" sz="1600" spc="-25" dirty="0">
                <a:solidFill>
                  <a:srgbClr val="FFFFFF"/>
                </a:solidFill>
                <a:cs typeface="Arial" pitchFamily="34" charset="0"/>
              </a:rPr>
              <a:t>v</a:t>
            </a:r>
            <a:r>
              <a:rPr lang="pt-BR" sz="1600" spc="-15" dirty="0">
                <a:solidFill>
                  <a:srgbClr val="FFFFFF"/>
                </a:solidFill>
                <a:cs typeface="Arial" pitchFamily="34" charset="0"/>
              </a:rPr>
              <a:t>e</a:t>
            </a:r>
            <a:r>
              <a:rPr lang="pt-BR" sz="1600" spc="-5" dirty="0">
                <a:solidFill>
                  <a:srgbClr val="FFFFFF"/>
                </a:solidFill>
                <a:cs typeface="Arial" pitchFamily="34" charset="0"/>
              </a:rPr>
              <a:t>m</a:t>
            </a:r>
            <a:r>
              <a:rPr lang="pt-BR" sz="1600" spc="-15" dirty="0">
                <a:solidFill>
                  <a:srgbClr val="FFFFFF"/>
                </a:solidFill>
                <a:cs typeface="Arial" pitchFamily="34" charset="0"/>
              </a:rPr>
              <a:t>o</a:t>
            </a:r>
            <a:r>
              <a:rPr lang="pt-BR" sz="1600" spc="-10" dirty="0">
                <a:solidFill>
                  <a:srgbClr val="FFFFFF"/>
                </a:solidFill>
                <a:cs typeface="Arial" pitchFamily="34" charset="0"/>
              </a:rPr>
              <a:t>s,</a:t>
            </a:r>
            <a:r>
              <a:rPr lang="pt-BR" sz="1600" dirty="0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pt-BR" sz="1600" spc="-30" dirty="0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pt-BR" sz="1600" spc="-15" dirty="0">
                <a:solidFill>
                  <a:srgbClr val="FFFFFF"/>
                </a:solidFill>
                <a:cs typeface="Arial" pitchFamily="34" charset="0"/>
              </a:rPr>
              <a:t>est</a:t>
            </a:r>
            <a:r>
              <a:rPr lang="pt-BR" sz="1600" spc="-10" dirty="0">
                <a:solidFill>
                  <a:srgbClr val="FFFFFF"/>
                </a:solidFill>
                <a:cs typeface="Arial" pitchFamily="34" charset="0"/>
              </a:rPr>
              <a:t>e</a:t>
            </a:r>
            <a:r>
              <a:rPr lang="pt-BR" sz="1600" dirty="0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pt-BR" sz="1600" spc="-20" dirty="0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pt-BR" sz="1600" spc="-10" dirty="0">
                <a:solidFill>
                  <a:srgbClr val="FFFFFF"/>
                </a:solidFill>
                <a:cs typeface="Arial" pitchFamily="34" charset="0"/>
              </a:rPr>
              <a:t>manual</a:t>
            </a:r>
            <a:r>
              <a:rPr lang="pt-BR" sz="1600" dirty="0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pt-BR" sz="1600" spc="-30" dirty="0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pt-BR" sz="1600" dirty="0">
                <a:solidFill>
                  <a:srgbClr val="FFFFFF"/>
                </a:solidFill>
                <a:cs typeface="Arial" pitchFamily="34" charset="0"/>
              </a:rPr>
              <a:t>d</a:t>
            </a:r>
            <a:r>
              <a:rPr lang="pt-BR" sz="1600" spc="-10" dirty="0">
                <a:solidFill>
                  <a:srgbClr val="FFFFFF"/>
                </a:solidFill>
                <a:cs typeface="Arial" pitchFamily="34" charset="0"/>
              </a:rPr>
              <a:t>e</a:t>
            </a:r>
            <a:r>
              <a:rPr lang="pt-BR" sz="1600" dirty="0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pt-BR" sz="1600" spc="-30" dirty="0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pt-BR" sz="1600" spc="-10" dirty="0">
                <a:solidFill>
                  <a:srgbClr val="FFFFFF"/>
                </a:solidFill>
                <a:cs typeface="Arial" pitchFamily="34" charset="0"/>
              </a:rPr>
              <a:t>direit</a:t>
            </a:r>
            <a:r>
              <a:rPr lang="pt-BR" sz="1600" spc="-5" dirty="0">
                <a:solidFill>
                  <a:srgbClr val="FFFFFF"/>
                </a:solidFill>
                <a:cs typeface="Arial" pitchFamily="34" charset="0"/>
              </a:rPr>
              <a:t>o</a:t>
            </a:r>
            <a:r>
              <a:rPr lang="pt-BR" sz="1600" spc="-10" dirty="0">
                <a:solidFill>
                  <a:srgbClr val="FFFFFF"/>
                </a:solidFill>
                <a:cs typeface="Arial" pitchFamily="34" charset="0"/>
              </a:rPr>
              <a:t>s</a:t>
            </a:r>
            <a:r>
              <a:rPr lang="pt-BR" sz="1600" dirty="0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pt-BR" sz="1600" spc="-20" dirty="0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pt-BR" sz="1600" spc="-10" dirty="0">
                <a:solidFill>
                  <a:srgbClr val="FFFFFF"/>
                </a:solidFill>
                <a:cs typeface="Arial" pitchFamily="34" charset="0"/>
              </a:rPr>
              <a:t>e</a:t>
            </a:r>
            <a:r>
              <a:rPr lang="pt-BR" sz="1600" dirty="0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pt-BR" sz="1600" spc="-30" dirty="0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pt-BR" sz="1600" spc="-15" dirty="0">
                <a:solidFill>
                  <a:srgbClr val="FFFFFF"/>
                </a:solidFill>
                <a:cs typeface="Arial" pitchFamily="34" charset="0"/>
              </a:rPr>
              <a:t>d</a:t>
            </a:r>
            <a:r>
              <a:rPr lang="pt-BR" sz="1600" spc="-5" dirty="0">
                <a:solidFill>
                  <a:srgbClr val="FFFFFF"/>
                </a:solidFill>
                <a:cs typeface="Arial" pitchFamily="34" charset="0"/>
              </a:rPr>
              <a:t>e</a:t>
            </a:r>
            <a:r>
              <a:rPr lang="pt-BR" sz="1600" spc="-25" dirty="0">
                <a:solidFill>
                  <a:srgbClr val="FFFFFF"/>
                </a:solidFill>
                <a:cs typeface="Arial" pitchFamily="34" charset="0"/>
              </a:rPr>
              <a:t>v</a:t>
            </a:r>
            <a:r>
              <a:rPr lang="pt-BR" sz="1600" spc="-15" dirty="0">
                <a:solidFill>
                  <a:srgbClr val="FFFFFF"/>
                </a:solidFill>
                <a:cs typeface="Arial" pitchFamily="34" charset="0"/>
              </a:rPr>
              <a:t>ere</a:t>
            </a:r>
            <a:r>
              <a:rPr lang="pt-BR" sz="1600" spc="-10" dirty="0">
                <a:solidFill>
                  <a:srgbClr val="FFFFFF"/>
                </a:solidFill>
                <a:cs typeface="Arial" pitchFamily="34" charset="0"/>
              </a:rPr>
              <a:t>s</a:t>
            </a:r>
            <a:r>
              <a:rPr lang="pt-BR" sz="1600" dirty="0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pt-BR" sz="1600" spc="-20" dirty="0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pt-BR" sz="1600" spc="-15" dirty="0">
                <a:solidFill>
                  <a:srgbClr val="FFFFFF"/>
                </a:solidFill>
                <a:cs typeface="Arial" pitchFamily="34" charset="0"/>
              </a:rPr>
              <a:t>do</a:t>
            </a:r>
            <a:r>
              <a:rPr lang="pt-BR" sz="1600" spc="-10" dirty="0">
                <a:solidFill>
                  <a:srgbClr val="FFFFFF"/>
                </a:solidFill>
                <a:cs typeface="Arial" pitchFamily="34" charset="0"/>
              </a:rPr>
              <a:t>s</a:t>
            </a:r>
            <a:r>
              <a:rPr lang="pt-BR" sz="1600" dirty="0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pt-BR" sz="1600" spc="-30" dirty="0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pt-BR" sz="1600" spc="-15" dirty="0">
                <a:solidFill>
                  <a:srgbClr val="FFFFFF"/>
                </a:solidFill>
                <a:cs typeface="Arial" pitchFamily="34" charset="0"/>
              </a:rPr>
              <a:t>pa</a:t>
            </a:r>
            <a:r>
              <a:rPr lang="pt-BR" sz="1600" spc="-5" dirty="0">
                <a:solidFill>
                  <a:srgbClr val="FFFFFF"/>
                </a:solidFill>
                <a:cs typeface="Arial" pitchFamily="34" charset="0"/>
              </a:rPr>
              <a:t>c</a:t>
            </a:r>
            <a:r>
              <a:rPr lang="pt-BR" sz="1600" spc="-15" dirty="0">
                <a:solidFill>
                  <a:srgbClr val="FFFFFF"/>
                </a:solidFill>
                <a:cs typeface="Arial" pitchFamily="34" charset="0"/>
              </a:rPr>
              <a:t>ientes e acompanhantes</a:t>
            </a:r>
            <a:r>
              <a:rPr lang="pt-BR" sz="1600" spc="-5" dirty="0">
                <a:solidFill>
                  <a:srgbClr val="FFFFFF"/>
                </a:solidFill>
                <a:cs typeface="Arial" pitchFamily="34" charset="0"/>
              </a:rPr>
              <a:t>,</a:t>
            </a:r>
            <a:r>
              <a:rPr lang="pt-BR" sz="1600" dirty="0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pt-BR" sz="1600" spc="-5" dirty="0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pt-BR" sz="1600" spc="-15" dirty="0">
                <a:solidFill>
                  <a:srgbClr val="FFFFFF"/>
                </a:solidFill>
                <a:cs typeface="Arial" pitchFamily="34" charset="0"/>
              </a:rPr>
              <a:t>abran</a:t>
            </a:r>
            <a:r>
              <a:rPr lang="pt-BR" sz="1600" spc="-5" dirty="0">
                <a:solidFill>
                  <a:srgbClr val="FFFFFF"/>
                </a:solidFill>
                <a:cs typeface="Arial" pitchFamily="34" charset="0"/>
              </a:rPr>
              <a:t>g</a:t>
            </a:r>
            <a:r>
              <a:rPr lang="pt-BR" sz="1600" spc="-15" dirty="0">
                <a:solidFill>
                  <a:srgbClr val="FFFFFF"/>
                </a:solidFill>
                <a:cs typeface="Arial" pitchFamily="34" charset="0"/>
              </a:rPr>
              <a:t>e</a:t>
            </a:r>
            <a:r>
              <a:rPr lang="pt-BR" sz="1600" dirty="0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pt-BR" sz="1600" spc="-20" dirty="0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pt-BR" sz="1600" spc="-15" dirty="0">
                <a:solidFill>
                  <a:srgbClr val="FFFFFF"/>
                </a:solidFill>
                <a:cs typeface="Arial" pitchFamily="34" charset="0"/>
              </a:rPr>
              <a:t>n</a:t>
            </a:r>
            <a:r>
              <a:rPr lang="pt-BR" sz="1600" spc="-5" dirty="0">
                <a:solidFill>
                  <a:srgbClr val="FFFFFF"/>
                </a:solidFill>
                <a:cs typeface="Arial" pitchFamily="34" charset="0"/>
              </a:rPr>
              <a:t>ã</a:t>
            </a:r>
            <a:r>
              <a:rPr lang="pt-BR" sz="1600" spc="-10" dirty="0">
                <a:solidFill>
                  <a:srgbClr val="FFFFFF"/>
                </a:solidFill>
                <a:cs typeface="Arial" pitchFamily="34" charset="0"/>
              </a:rPr>
              <a:t>o</a:t>
            </a:r>
            <a:r>
              <a:rPr lang="pt-BR" sz="1600" dirty="0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pt-BR" sz="1600" spc="-20" dirty="0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pt-BR" sz="1600" spc="-10" dirty="0">
                <a:solidFill>
                  <a:srgbClr val="FFFFFF"/>
                </a:solidFill>
                <a:cs typeface="Arial" pitchFamily="34" charset="0"/>
              </a:rPr>
              <a:t>somente</a:t>
            </a:r>
            <a:r>
              <a:rPr lang="pt-BR" sz="1600" dirty="0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pt-BR" sz="1600" spc="-20" dirty="0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pt-BR" sz="1600" spc="-10" dirty="0">
                <a:solidFill>
                  <a:srgbClr val="FFFFFF"/>
                </a:solidFill>
                <a:cs typeface="Arial" pitchFamily="34" charset="0"/>
              </a:rPr>
              <a:t>o</a:t>
            </a:r>
            <a:r>
              <a:rPr lang="pt-BR" sz="1600" dirty="0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pt-BR" sz="1600" spc="-20" dirty="0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pt-BR" sz="1600" spc="-15" dirty="0">
                <a:solidFill>
                  <a:srgbClr val="FFFFFF"/>
                </a:solidFill>
                <a:cs typeface="Arial" pitchFamily="34" charset="0"/>
              </a:rPr>
              <a:t>paci</a:t>
            </a:r>
            <a:r>
              <a:rPr lang="pt-BR" sz="1600" spc="-5" dirty="0">
                <a:solidFill>
                  <a:srgbClr val="FFFFFF"/>
                </a:solidFill>
                <a:cs typeface="Arial" pitchFamily="34" charset="0"/>
              </a:rPr>
              <a:t>e</a:t>
            </a:r>
            <a:r>
              <a:rPr lang="pt-BR" sz="1600" spc="-15" dirty="0">
                <a:solidFill>
                  <a:srgbClr val="FFFFFF"/>
                </a:solidFill>
                <a:cs typeface="Arial" pitchFamily="34" charset="0"/>
              </a:rPr>
              <a:t>nt</a:t>
            </a:r>
            <a:r>
              <a:rPr lang="pt-BR" sz="1600" spc="-10" dirty="0">
                <a:solidFill>
                  <a:srgbClr val="FFFFFF"/>
                </a:solidFill>
                <a:cs typeface="Arial" pitchFamily="34" charset="0"/>
              </a:rPr>
              <a:t>e</a:t>
            </a:r>
            <a:r>
              <a:rPr lang="pt-BR" sz="1600" dirty="0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pt-BR" sz="1600" spc="-20" dirty="0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pt-BR" sz="1600" dirty="0">
                <a:solidFill>
                  <a:srgbClr val="FFFFFF"/>
                </a:solidFill>
                <a:cs typeface="Arial" pitchFamily="34" charset="0"/>
              </a:rPr>
              <a:t>d</a:t>
            </a:r>
            <a:r>
              <a:rPr lang="pt-BR" sz="1600" spc="-10" dirty="0">
                <a:solidFill>
                  <a:srgbClr val="FFFFFF"/>
                </a:solidFill>
                <a:cs typeface="Arial" pitchFamily="34" charset="0"/>
              </a:rPr>
              <a:t>o</a:t>
            </a:r>
            <a:r>
              <a:rPr lang="pt-BR" sz="1600" dirty="0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pt-BR" sz="1600" spc="-20" dirty="0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pt-BR" sz="1600" spc="-15" dirty="0">
                <a:solidFill>
                  <a:srgbClr val="FFFFFF"/>
                </a:solidFill>
                <a:cs typeface="Arial" pitchFamily="34" charset="0"/>
              </a:rPr>
              <a:t>Hospital  M Boi Mirim </a:t>
            </a:r>
            <a:r>
              <a:rPr lang="pt-BR" sz="1600" dirty="0">
                <a:solidFill>
                  <a:schemeClr val="bg1"/>
                </a:solidFill>
                <a:cs typeface="Arial" pitchFamily="34" charset="0"/>
              </a:rPr>
              <a:t>sob nossos cuidados, mas também seu acompanhante, familiares e visitantes, nos termos do Código de Conduta da instituição. </a:t>
            </a:r>
          </a:p>
          <a:p>
            <a:pPr algn="just"/>
            <a:r>
              <a:rPr lang="pt-BR" sz="1600" dirty="0">
                <a:solidFill>
                  <a:schemeClr val="bg1"/>
                </a:solidFill>
                <a:cs typeface="Arial" pitchFamily="34" charset="0"/>
              </a:rPr>
              <a:t>Cada profissional da instituição trabalha para garantir os seus direitos.</a:t>
            </a:r>
            <a:endParaRPr lang="pt-BR" sz="1600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6D7D00D7-8467-4851-9002-876C429B27BF}"/>
              </a:ext>
            </a:extLst>
          </p:cNvPr>
          <p:cNvSpPr txBox="1"/>
          <p:nvPr/>
        </p:nvSpPr>
        <p:spPr>
          <a:xfrm>
            <a:off x="7411665" y="533213"/>
            <a:ext cx="3672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accent5">
                    <a:lumMod val="75000"/>
                  </a:schemeClr>
                </a:solidFill>
              </a:rPr>
              <a:t>Direitos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D9AD7352-CE56-45B9-A0CF-D7256CC0928C}"/>
              </a:ext>
            </a:extLst>
          </p:cNvPr>
          <p:cNvSpPr txBox="1"/>
          <p:nvPr/>
        </p:nvSpPr>
        <p:spPr>
          <a:xfrm>
            <a:off x="6240016" y="1558826"/>
            <a:ext cx="5895246" cy="5321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180975" algn="l"/>
              </a:tabLst>
            </a:pPr>
            <a:r>
              <a:rPr lang="pt-PT" sz="12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Arial MT"/>
                <a:cs typeface="Arial" pitchFamily="34" charset="0"/>
              </a:rPr>
              <a:t>Ser sempre tratado com dignidade e respeito.</a:t>
            </a:r>
          </a:p>
          <a:p>
            <a:pPr marL="228600" indent="-22860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180975" algn="l"/>
              </a:tabLst>
            </a:pPr>
            <a:r>
              <a:rPr lang="pt-PT" sz="12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Arial MT"/>
                <a:cs typeface="Arial" pitchFamily="34" charset="0"/>
              </a:rPr>
              <a:t>Receber um atendimento humano, atencioso e respeitoso, sem preconceitos de origem, raça, credo, sexo, orientação sexual, cor, idade, diagnóstico e quaisquer outras formas de preconceito por parte de todos os profissionais que atuam na Instituição. Os cuidados devem ser prestados, pelas equipes, de modo a respeitar a dignidade e a autoestima do paciente.</a:t>
            </a:r>
            <a:endParaRPr lang="pt-BR" sz="12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28600" indent="-22860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180975" algn="l"/>
              </a:tabLst>
            </a:pPr>
            <a:r>
              <a:rPr lang="pt-PT" sz="12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Arial MT"/>
                <a:cs typeface="Arial" pitchFamily="34" charset="0"/>
              </a:rPr>
              <a:t>Ser identificado pelo nome, sobrenome ou nome social. Não ser identificado pelo nome da sua doença ou agravo à saúde, número ou código, ou ainda outras formas impróprias, desrespeitosas ou preconceituosas.</a:t>
            </a:r>
            <a:endParaRPr lang="pt-BR" sz="12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28600" lvl="0" indent="-22860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180975" algn="l"/>
              </a:tabLst>
            </a:pPr>
            <a:r>
              <a:rPr lang="pt-PT" sz="12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Arial MT"/>
                <a:cs typeface="Arial" pitchFamily="34" charset="0"/>
              </a:rPr>
              <a:t>Ter assegurada a sua segurança, integridade física, psíquica e moral, repouso, privacidade e individualidade.</a:t>
            </a:r>
          </a:p>
          <a:p>
            <a:pPr marL="228600" indent="-22860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180975" algn="l"/>
              </a:tabLst>
            </a:pPr>
            <a:r>
              <a:rPr lang="pt-PT" sz="12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Arial MT"/>
                <a:cs typeface="Arial" pitchFamily="34" charset="0"/>
              </a:rPr>
              <a:t>Ter assegurados a preservação de sua imagem e identidade e o respeito a seus valores éticos, morais e culturais, independentemente de seu estado de consciência.</a:t>
            </a:r>
            <a:endParaRPr lang="pt-BR" sz="12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28600" indent="-22860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180975" algn="l"/>
              </a:tabLst>
            </a:pPr>
            <a:r>
              <a:rPr lang="pt-PT" sz="12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Arial MT"/>
                <a:cs typeface="Arial" pitchFamily="34" charset="0"/>
              </a:rPr>
              <a:t>Ter conhecimento das normas e regulamentos da Instituição.</a:t>
            </a:r>
          </a:p>
          <a:p>
            <a:pPr marL="228600" indent="-22860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180975" algn="l"/>
              </a:tabLst>
            </a:pPr>
            <a:r>
              <a:rPr lang="pt-PT" sz="12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Receber esclarecimentos sobre os documentos e formulários que lhe sejam apresentados para assinar, de forma a permitir sua compreensão e entendimento para uma opção consciente.</a:t>
            </a:r>
            <a:endParaRPr lang="pt-BR" sz="12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</a:pPr>
            <a:endParaRPr lang="pt-BR" sz="12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81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E6DE54AD-107A-4068-BDFA-52A20B17E97F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BAC24FCC-1658-450F-B9FC-A69262545870}"/>
              </a:ext>
            </a:extLst>
          </p:cNvPr>
          <p:cNvSpPr/>
          <p:nvPr/>
        </p:nvSpPr>
        <p:spPr>
          <a:xfrm>
            <a:off x="6096000" y="0"/>
            <a:ext cx="60721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xmlns="" id="{B5668C86-C2A5-4D30-A89F-DC13775752AC}"/>
              </a:ext>
            </a:extLst>
          </p:cNvPr>
          <p:cNvSpPr txBox="1"/>
          <p:nvPr/>
        </p:nvSpPr>
        <p:spPr>
          <a:xfrm>
            <a:off x="134362" y="476672"/>
            <a:ext cx="5664341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 startAt="8"/>
            </a:pPr>
            <a:r>
              <a:rPr lang="pt-B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Receber auxilio adequado e oportuno, de acordo com as suas necessidades, para garantia do seu conforme e bem–estar, por profissionais habilitados, presente no local, em qualquer situação.</a:t>
            </a:r>
          </a:p>
          <a:p>
            <a:pPr marL="228600" indent="-228600" algn="just">
              <a:buFont typeface="+mj-lt"/>
              <a:buAutoNum type="arabicPeriod" startAt="8"/>
            </a:pPr>
            <a:endParaRPr lang="pt-BR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+mj-lt"/>
              <a:buAutoNum type="arabicPeriod" startAt="8"/>
            </a:pPr>
            <a:r>
              <a:rPr lang="pt-B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Poder identificar os profissionais que atuam direta ou indiretamente em sua assistência na instituição, por meio de crachá com fotografia, nome, cargo e/ou função.</a:t>
            </a:r>
          </a:p>
          <a:p>
            <a:pPr marL="228600" indent="-228600" algn="just">
              <a:buFont typeface="+mj-lt"/>
              <a:buAutoNum type="arabicPeriod" startAt="8"/>
            </a:pPr>
            <a:endParaRPr lang="pt-BR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+mj-lt"/>
              <a:buAutoNum type="arabicPeriod" startAt="8"/>
            </a:pPr>
            <a:r>
              <a:rPr lang="pt-B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Receber do médico e dos demais membros da equipe multidisciplinar responsáveis pela sua assistência, por ocasião </a:t>
            </a:r>
            <a:r>
              <a:rPr lang="pt-P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do início ou em qualquer fase do tratamento, informações verbais e, quando possível, relatório explicativo por escrito, claro e legível, sem códigos ou abre viaturas, identificado com o nome e assinatura do(s) respectivo(s) profissional(ais) com o seu(s) número(s) de registro no(s) órgão(s) de controle e regulamentação profissional e sua(s) respectiva(s) assinatura(s), contendo: tipo e natureza do tratamento, duração esperada, possibilidades de diagnóstico, procedimento(s) proposto(s), eventuais efeitos colaterais e as informações e orientações quanto aos medicamentos a serem utilizados.</a:t>
            </a:r>
          </a:p>
          <a:p>
            <a:pPr marL="228600" indent="-228600" algn="just">
              <a:buFont typeface="+mj-lt"/>
              <a:buAutoNum type="arabicPeriod" startAt="8"/>
            </a:pPr>
            <a:endParaRPr lang="pt-BR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marL="342900" indent="-342900" algn="just">
              <a:buFont typeface="+mj-lt"/>
              <a:buAutoNum type="arabicPeriod" startAt="8"/>
            </a:pPr>
            <a:r>
              <a:rPr lang="pt-P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Ser esclarecido sobre riscos, benefícios e alternativas do(s) tratamento(s) e procedimen to(s) a que será submetido, e a quem caberá a responsabilidade financeira na eventualidade de aceitar sua inclusão em um protocolo de pesquisa.</a:t>
            </a:r>
          </a:p>
          <a:p>
            <a:pPr marL="342900" indent="-342900" algn="just">
              <a:buFont typeface="+mj-lt"/>
              <a:buAutoNum type="arabicPeriod" startAt="8"/>
            </a:pPr>
            <a:endParaRPr lang="pt-PT" sz="12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 typeface="+mj-lt"/>
              <a:buAutoNum type="arabicPeriod" startAt="8"/>
            </a:pPr>
            <a:r>
              <a:rPr lang="pt-P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Solicitar segunda opinião em relação ao eu diagnóstico ou tratamento e, se desejar substituição do médico responsável pelo seu atendimento.</a:t>
            </a:r>
          </a:p>
          <a:p>
            <a:pPr algn="just"/>
            <a:endParaRPr lang="pt-PT" sz="12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 typeface="+mj-lt"/>
              <a:buAutoNum type="arabicPeriod" startAt="13"/>
            </a:pPr>
            <a:r>
              <a:rPr lang="pt-P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Consentir ou recusar — de forma livre, voluntária e esclarecida, após ter recebido adequada informação — procedimentos diagnósticos, terapêuticos e avaliações clínicas a serem nele realizados. Revogar, desde que não haja risco de morte, qualquer consentimento que tenha dado anteriormente, previamente à realização do procedimento, por decisão livre, consciente e esclarecida, sem que lhe sejam imputadas sanções morais ou legais.</a:t>
            </a:r>
            <a:r>
              <a:rPr lang="pt-B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xmlns="" id="{A5313758-0DDC-47F3-94CD-5C439CF0B47E}"/>
              </a:ext>
            </a:extLst>
          </p:cNvPr>
          <p:cNvSpPr txBox="1"/>
          <p:nvPr/>
        </p:nvSpPr>
        <p:spPr>
          <a:xfrm>
            <a:off x="6271732" y="476471"/>
            <a:ext cx="5664341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 startAt="14"/>
            </a:pPr>
            <a:r>
              <a:rPr lang="pt-B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 seu prontuário elaborado de forma legível, contendo o conjunto de documentos padronizados com informações a respeito de seu histórico médico, inicio e evolução de sua doença, raciocínio clinico, exames complementares, condutas terapêuticas, descrição dos procedimentos realizados e demais relatórios e anotações  </a:t>
            </a:r>
            <a:r>
              <a:rPr lang="pt-P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pertinentes, podendo consultá-lo a qualquer momento, mesmo apos seu arquivamento, pelo prazo estipulado em lei. O paciente tem direito de expressar suas preferencias e necessidades em relação a assistencia á saúde, e os profissionais responsáveis por sua realização devem registrar em prontuário, mesmo que não haja prescrição médica.</a:t>
            </a:r>
            <a:endParaRPr lang="pt-BR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just">
              <a:buFont typeface="+mj-lt"/>
              <a:buAutoNum type="arabicPeriod" startAt="14"/>
            </a:pPr>
            <a:endParaRPr lang="pt-BR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+mj-lt"/>
              <a:buAutoNum type="arabicPeriod" startAt="14"/>
            </a:pPr>
            <a:r>
              <a:rPr lang="pt-P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Receber, quando solicitar, toda e qualquer informação sobre os medicamentos que lhe serão administrados, assim como ter acesso às informações sobre a procedência do sangue, hemocomponentes e hemoderivados, de forma a poder verificar, antes de recebê-los, sua origem, sorologias efetuadas e prazo de validade.</a:t>
            </a:r>
          </a:p>
          <a:p>
            <a:pPr marL="342900" indent="-342900" algn="just">
              <a:buFont typeface="+mj-lt"/>
              <a:buAutoNum type="arabicPeriod" startAt="14"/>
            </a:pPr>
            <a:endParaRPr lang="pt-BR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+mj-lt"/>
              <a:buAutoNum type="arabicPeriod" startAt="14"/>
            </a:pPr>
            <a:r>
              <a:rPr lang="pt-P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Expressar suas preocupações e queixas para a direção da Instituição, por meio da Ouvidoria Local e/ou Plataforma Ouvidor SUS no link </a:t>
            </a:r>
            <a:r>
              <a:rPr lang="pt-P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  <a:hlinkClick r:id="rId2"/>
              </a:rPr>
              <a:t>http://ouvprod02.saude.gov.br/ouvidor/CadastroDemandaPortal. </a:t>
            </a:r>
            <a:r>
              <a:rPr lang="pt-P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 receber as informações e esclarecimentos pertinentes, de acordo com suas normas e regulamentos.</a:t>
            </a:r>
          </a:p>
          <a:p>
            <a:pPr marL="342900" indent="-342900" algn="just">
              <a:buFont typeface="+mj-lt"/>
              <a:buAutoNum type="arabicPeriod" startAt="14"/>
            </a:pPr>
            <a:endParaRPr lang="pt-PT" sz="12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 typeface="+mj-lt"/>
              <a:buAutoNum type="arabicPeriod" startAt="14"/>
            </a:pPr>
            <a:r>
              <a:rPr lang="pt-P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Arial MT"/>
                <a:cs typeface="Arial" pitchFamily="34" charset="0"/>
              </a:rPr>
              <a:t>Ter livre acesso a todo e qualquer procedimento diagnóstico e terapêutico disponível na Instituição, desde que indicado por médicos responsáveis.</a:t>
            </a:r>
          </a:p>
          <a:p>
            <a:pPr marL="342900" indent="-342900" algn="just">
              <a:buFont typeface="+mj-lt"/>
              <a:buAutoNum type="arabicPeriod" startAt="14"/>
            </a:pPr>
            <a:endParaRPr lang="pt-PT" sz="12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 typeface="+mj-lt"/>
              <a:buAutoNum type="arabicPeriod" startAt="14"/>
            </a:pPr>
            <a:r>
              <a:rPr lang="pt-P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Arial MT"/>
                <a:cs typeface="Arial" pitchFamily="34" charset="0"/>
              </a:rPr>
              <a:t>Ter resguardada a confidencialidade de todo e qualquer segredo pessoal, sob a manutenção do sigilo profissional, desde que não acarrete risco a terceiros ou à saúde pública. Os segredos do paciente correspondem a tudo aquilo que, mesmo desconhecido pelo próprio paciente, possa o profissional de saúde ter acesso e compreender por meio das informações obtidas no histórico do paciente, exame físico, exames laboratoriais ou de imagem.</a:t>
            </a:r>
            <a:r>
              <a:rPr lang="pt-P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pt-BR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08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E6DE54AD-107A-4068-BDFA-52A20B17E97F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BAC24FCC-1658-450F-B9FC-A69262545870}"/>
              </a:ext>
            </a:extLst>
          </p:cNvPr>
          <p:cNvSpPr/>
          <p:nvPr/>
        </p:nvSpPr>
        <p:spPr>
          <a:xfrm>
            <a:off x="6096000" y="0"/>
            <a:ext cx="60721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xmlns="" id="{B5668C86-C2A5-4D30-A89F-DC13775752AC}"/>
              </a:ext>
            </a:extLst>
          </p:cNvPr>
          <p:cNvSpPr txBox="1"/>
          <p:nvPr/>
        </p:nvSpPr>
        <p:spPr>
          <a:xfrm>
            <a:off x="134362" y="476672"/>
            <a:ext cx="5664341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 startAt="19"/>
            </a:pPr>
            <a:r>
              <a:rPr lang="pt-P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Arial MT"/>
                <a:cs typeface="Arial" pitchFamily="34" charset="0"/>
              </a:rPr>
              <a:t>Ser informado, orientado e, se necessário, treinado sobre como conduzir seu autocuidado, recebendo instruções médicas claras e legíveis sobre a continuidade de seu tratamento, visando sua cura, reabilitação e prevenção secundárias e de sequelas ou complicações, com o nome dos medicamentos identificados e a identificação do(s) profissional(is) que o atendeu(ram) com o(s) seu(s) respectivo(s) número(s) de registro no(s) órgão(s) de controle e regulamentação profissio- nal e sua(s) respectiva(s) assinatura(s).</a:t>
            </a:r>
            <a:endParaRPr lang="pt-BR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just">
              <a:buFont typeface="+mj-lt"/>
              <a:buAutoNum type="arabicPeriod" startAt="19"/>
            </a:pPr>
            <a:endParaRPr lang="pt-BR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+mj-lt"/>
              <a:buAutoNum type="arabicPeriod" startAt="19"/>
            </a:pPr>
            <a:r>
              <a:rPr lang="pt-P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Ser acompanhado, se assim o desejar, na consulta e durante sua internação, por pessoa por ele indicado, assim como pelo cônjuge nos exames pré-natais, salvo em situações onde haja risco à saúde do acompanhante. Sendo menor, ter uma relação, anexada ao prontuário, das pessoas indicadas por ele ou por seus responsáveis que poderão acompanhá-lo, em período integral, durante sua hospitalização.</a:t>
            </a:r>
            <a:endParaRPr lang="pt-BR" sz="12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28600" indent="-228600" algn="just">
              <a:buFont typeface="+mj-lt"/>
              <a:buAutoNum type="arabicPeriod" startAt="19"/>
            </a:pPr>
            <a:endParaRPr lang="pt-BR" sz="12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 typeface="+mj-lt"/>
              <a:buAutoNum type="arabicPeriod" startAt="19"/>
            </a:pPr>
            <a:r>
              <a:rPr lang="pt-P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Receber visitas de amigos e parentes sem restrição de horário nas 24h, salvo nas hipóteses em que o paciente expresse desejo em contrário, em razão de restrição médica ou que configure risco à sua segurança ou para terceiros, assim como nas hipóteses em que existam orientações dos órgãos reguladores e administrativos, quanto a limitação de visitas em razão de situações excepcionais.</a:t>
            </a:r>
            <a:endParaRPr lang="pt-BR" sz="12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28600" indent="-228600" algn="just">
              <a:buFont typeface="+mj-lt"/>
              <a:buAutoNum type="arabicPeriod" startAt="19"/>
            </a:pPr>
            <a:endParaRPr lang="pt-BR" sz="12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 typeface="+mj-lt"/>
              <a:buAutoNum type="arabicPeriod" startAt="19"/>
            </a:pPr>
            <a:r>
              <a:rPr lang="pt-P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Receber assistência emocional, moral e religiosa.</a:t>
            </a:r>
            <a:endParaRPr lang="pt-BR" sz="12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 typeface="+mj-lt"/>
              <a:buAutoNum type="arabicPeriod" startAt="19"/>
            </a:pPr>
            <a:endParaRPr lang="pt-PT" sz="12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 typeface="+mj-lt"/>
              <a:buAutoNum type="arabicPeriod" startAt="19"/>
            </a:pPr>
            <a:r>
              <a:rPr lang="pt-P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Poder indicar familiar ou responsável para tomar decisões a respeito dos procedimentos. </a:t>
            </a:r>
            <a:endParaRPr lang="pt-BR" sz="12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28600" indent="-228600" algn="just">
              <a:buFont typeface="+mj-lt"/>
              <a:buAutoNum type="arabicPeriod" startAt="19"/>
            </a:pPr>
            <a:endParaRPr lang="pt-PT" sz="12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 typeface="+mj-lt"/>
              <a:buAutoNum type="arabicPeriod" startAt="19"/>
            </a:pPr>
            <a:r>
              <a:rPr lang="pt-P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Poder indicar familiar ou acompanhante como seu parceiro no cuidado para que este receba as informações, orientações e participe do processo de educação com relação a continuidade do cuidado durante o atendimento e prepará-lo para o pós-alta hospitalar.</a:t>
            </a:r>
            <a:r>
              <a:rPr lang="pt-B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xmlns="" id="{A5313758-0DDC-47F3-94CD-5C439CF0B47E}"/>
              </a:ext>
            </a:extLst>
          </p:cNvPr>
          <p:cNvSpPr txBox="1"/>
          <p:nvPr/>
        </p:nvSpPr>
        <p:spPr>
          <a:xfrm>
            <a:off x="6271732" y="476471"/>
            <a:ext cx="5664341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 startAt="25"/>
            </a:pPr>
            <a:r>
              <a:rPr lang="pt-P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Receber o adequado tratamento para minimizar a dor quando existirem meios para aliviá-la.</a:t>
            </a:r>
            <a:endParaRPr lang="pt-BR" sz="12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28600" indent="-228600" algn="just">
              <a:buFont typeface="+mj-lt"/>
              <a:buAutoNum type="arabicPeriod" startAt="25"/>
            </a:pPr>
            <a:endParaRPr lang="pt-BR" sz="12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 typeface="+mj-lt"/>
              <a:buAutoNum type="arabicPeriod" startAt="25"/>
            </a:pPr>
            <a:r>
              <a:rPr lang="pt-P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Ser tratado com dignidade e respeito após sua morte e não ter nenhum órgão ou tecido retirado de seu corpo sem sua prévia autorização, de sua família ou de seu responsável legal.</a:t>
            </a:r>
            <a:endParaRPr lang="pt-BR" sz="12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 typeface="+mj-lt"/>
              <a:buAutoNum type="arabicPeriod" startAt="25"/>
            </a:pPr>
            <a:endParaRPr lang="pt-BR" sz="12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 typeface="+mj-lt"/>
              <a:buAutoNum type="arabicPeriod" startAt="25"/>
            </a:pPr>
            <a:r>
              <a:rPr lang="pt-P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Ter acesso ao seu prontuario durante sua internação ou após a alta hospitalar. </a:t>
            </a:r>
            <a:endParaRPr lang="pt-BR" sz="12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 typeface="+mj-lt"/>
              <a:buAutoNum type="arabicPeriod" startAt="25"/>
            </a:pPr>
            <a:endParaRPr lang="pt-PT" sz="12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 typeface="+mj-lt"/>
              <a:buAutoNum type="arabicPeriod" startAt="25"/>
            </a:pPr>
            <a:r>
              <a:rPr lang="pt-PT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Situações Especiais</a:t>
            </a:r>
            <a:endParaRPr lang="pt-BR" sz="1200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pt-P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Sendo adolescente (faixa entre 12 e 18 anos), desde que identificado como capaz de compreender seu problema e de conduzir-se por seus próprios meios, ser atendido, se o desejar, sem acompanhante em consultas e outros atendimentos, com garantia de sua individualidade e confidencialidade e quanto ao acesso a recursos diagnósticos e terapêuticos. No entanto, frente a situações consideradas de risco e quando indicado qualquer procedimento de alguma complexidade, será necessária a participação e o consentimento dos pais ou responsáveis, devendo essa quebra de sigilo profissional ser informada e justificada previamente ao adolescente.</a:t>
            </a:r>
          </a:p>
          <a:p>
            <a:pPr algn="just"/>
            <a:endParaRPr lang="pt-PT" sz="12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pt-PT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Sendo criança ou adolescente: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pt-PT" sz="1200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PT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pt-P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pt-PT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Ter a mãe e o pai considerados defensores dos seus interesses, participando ativamente nas decisões relativas aos procedimentos diagnósticos, terapêuticos e anestésicos, recebendo todas as informações e esclarecimentos pertinentes, salvo quando existir determinação judicial em contrário;</a:t>
            </a:r>
          </a:p>
          <a:p>
            <a:pPr algn="just"/>
            <a:endParaRPr lang="pt-BR" sz="12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   - </a:t>
            </a:r>
            <a:r>
              <a:rPr lang="pt-P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Poder desfrutar de acompanhamento de seu currículo escolar e de alguma forma de recreação;</a:t>
            </a:r>
          </a:p>
          <a:p>
            <a:pPr algn="just"/>
            <a:endParaRPr lang="pt-PT" sz="12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P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   - </a:t>
            </a:r>
            <a:r>
              <a:rPr lang="pt-B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Não ser exposto aos meios de comunicação sem sua expressa vontade e a de seus pais ou responsáveis;</a:t>
            </a:r>
            <a:endParaRPr lang="pt-PT" sz="12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760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E6DE54AD-107A-4068-BDFA-52A20B17E97F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BAC24FCC-1658-450F-B9FC-A69262545870}"/>
              </a:ext>
            </a:extLst>
          </p:cNvPr>
          <p:cNvSpPr/>
          <p:nvPr/>
        </p:nvSpPr>
        <p:spPr>
          <a:xfrm>
            <a:off x="6096000" y="0"/>
            <a:ext cx="60721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9907C8C8-4478-4DB1-AC94-A0370DE1F107}"/>
              </a:ext>
            </a:extLst>
          </p:cNvPr>
          <p:cNvSpPr txBox="1"/>
          <p:nvPr/>
        </p:nvSpPr>
        <p:spPr>
          <a:xfrm>
            <a:off x="134362" y="399249"/>
            <a:ext cx="5748495" cy="6690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pt-P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pt-PT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No caso de menor acompanhante esse deverá ser identificado no momento do cadastro e será acompanhado pelo Serviço Social para direcionamento de informações e condutas frente a evolução clinica. </a:t>
            </a:r>
          </a:p>
          <a:p>
            <a:pPr algn="just"/>
            <a:endParaRPr lang="pt-BR" sz="12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pt-PT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Sendo recém-nascido: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pt-PT" sz="1200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PT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pt-P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pt-PT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Não ser separado de sua mãe ao nascer, salvo quando o próprio recém-nascido ou sua mãe necessitarem de cuidados especiais;</a:t>
            </a:r>
          </a:p>
          <a:p>
            <a:pPr algn="just"/>
            <a:endParaRPr lang="pt-BR" sz="12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  - Receber aleitamento materno exclusivo, salvo quando isso representar risco à saúde da mãe ou do recém-nascido.</a:t>
            </a:r>
          </a:p>
          <a:p>
            <a:pPr algn="just"/>
            <a:endParaRPr lang="pt-BR" sz="12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  - Em caso de recém nascidos de mãe menor de idade, essa deverá ser acompanhada em conjunto com o Serviço Social para que esse verifique a forma de condução e a necessidade de acompanhamento de um responsável maior de idade.</a:t>
            </a:r>
          </a:p>
          <a:p>
            <a:pPr algn="just"/>
            <a:endParaRPr lang="pt-BR" sz="12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pt-PT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Sendo idoso: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pt-PT" sz="1200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PT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pt-P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pt-PT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Obter o cumprimento do disposto nos artigos 16 a 18, do "Estatuto do Idoso" direito a acompanhante, opção por tratamento que lhe seja mais favorável, bem como o de ser atendido por profissionais treinados e capacitados para o atendimento de suas necessidades.</a:t>
            </a:r>
          </a:p>
          <a:p>
            <a:pPr algn="just"/>
            <a:endParaRPr lang="pt-BR" sz="12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PT" sz="14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DIREITOS DOS USUARIOS DO SUS:</a:t>
            </a:r>
          </a:p>
          <a:p>
            <a:pPr algn="just"/>
            <a:endParaRPr lang="pt-PT" sz="3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pt-PT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Todo cidadão tem direito a ser atendido com ordem e organização;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pt-PT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Todo cidadão tem direito a um atendimento de qualidade;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pt-PT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Todo cidadão tem direito a tratamento humanizado e sem discriminação;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pt-PT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Todo cidadão tem direito a ver o próprio prontuário, sempre que quiser;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pt-PT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Todo cidadão usuário do SUS também tem deveres ao buscar atendimento;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pt-PT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Todos devem se empenhar para cumprir o disposto na Carta de Direitos de Usuários do SUS.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FC3793D2-994D-434C-904D-FD76435336F6}"/>
              </a:ext>
            </a:extLst>
          </p:cNvPr>
          <p:cNvSpPr txBox="1"/>
          <p:nvPr/>
        </p:nvSpPr>
        <p:spPr>
          <a:xfrm>
            <a:off x="7500484" y="548680"/>
            <a:ext cx="3672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accent5">
                    <a:lumMod val="75000"/>
                  </a:schemeClr>
                </a:solidFill>
              </a:rPr>
              <a:t>Deveres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BBE2175B-B3C2-4323-9878-C838EDB1F3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863" r="21651" b="299"/>
          <a:stretch/>
        </p:blipFill>
        <p:spPr>
          <a:xfrm>
            <a:off x="6529342" y="405189"/>
            <a:ext cx="996010" cy="1151603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0864ED1E-7EDB-4214-9E9C-2D2895F24B5B}"/>
              </a:ext>
            </a:extLst>
          </p:cNvPr>
          <p:cNvSpPr txBox="1"/>
          <p:nvPr/>
        </p:nvSpPr>
        <p:spPr>
          <a:xfrm>
            <a:off x="6456040" y="1916832"/>
            <a:ext cx="560159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t-P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Tomar ciência das condições para admissão de pacientes nesta Instituição.</a:t>
            </a:r>
          </a:p>
          <a:p>
            <a:pPr marL="342900" indent="-342900">
              <a:buFont typeface="+mj-lt"/>
              <a:buAutoNum type="arabicPeriod"/>
            </a:pPr>
            <a:endParaRPr lang="pt-PT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pt-P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Respeitar médico responsável pelo seu tratamento durante o período da internação, saben do que este médico terá acesso total ao seu prontuário, inclusive atendimentos anteriores, exames diagnósticos e procedimentos realizados na Instituição.</a:t>
            </a:r>
          </a:p>
          <a:p>
            <a:pPr marL="342900" indent="-342900">
              <a:buFont typeface="+mj-lt"/>
              <a:buAutoNum type="arabicPeriod"/>
            </a:pPr>
            <a:endParaRPr lang="pt-PT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pt-P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 informações completas e precisas sobre seu histórico de saúde, doenças prévias, procedimentos médicos pregressos e outros problemas relacionados à sua saúde.</a:t>
            </a:r>
          </a:p>
          <a:p>
            <a:pPr marL="342900" indent="-342900">
              <a:buFont typeface="+mj-lt"/>
              <a:buAutoNum type="arabicPeriod"/>
            </a:pPr>
            <a:endParaRPr lang="pt-PT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pt-P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Notificar as mudanças inesperadas de seu estado de saúde atual aos profissionais responsáveis pelo seu tratamento e cuidados.</a:t>
            </a:r>
          </a:p>
          <a:p>
            <a:pPr marL="342900" indent="-342900">
              <a:buFont typeface="+mj-lt"/>
              <a:buAutoNum type="arabicPeriod"/>
            </a:pPr>
            <a:endParaRPr lang="pt-PT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pt-P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Procurar obter todos os esclarecimentos necessários para a compreensão dos procedimentos e tratamentos realizados e propostos; confirmar o entendimento sobre os procedimentos e tratamentos realizados e propotos.</a:t>
            </a:r>
          </a:p>
          <a:p>
            <a:pPr marL="342900" indent="-342900">
              <a:buFont typeface="+mj-lt"/>
              <a:buAutoNum type="arabicPeriod"/>
            </a:pPr>
            <a:endParaRPr lang="pt-PT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pt-P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Conhecer e respeitar as normas e regulamentos da Instituição.</a:t>
            </a:r>
          </a:p>
          <a:p>
            <a:pPr marL="342900" indent="-342900">
              <a:buFont typeface="+mj-lt"/>
              <a:buAutoNum type="arabicPeriod"/>
            </a:pPr>
            <a:endParaRPr lang="pt-PT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pt-P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Seguir as instruções recomendadas pela equipe multidisciplinar que o assiste, respondendo pelas consequências de sua não observância.</a:t>
            </a:r>
            <a:endParaRPr lang="pt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166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E6DE54AD-107A-4068-BDFA-52A20B17E97F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BAC24FCC-1658-450F-B9FC-A69262545870}"/>
              </a:ext>
            </a:extLst>
          </p:cNvPr>
          <p:cNvSpPr/>
          <p:nvPr/>
        </p:nvSpPr>
        <p:spPr>
          <a:xfrm>
            <a:off x="6096000" y="0"/>
            <a:ext cx="60721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9907C8C8-4478-4DB1-AC94-A0370DE1F107}"/>
              </a:ext>
            </a:extLst>
          </p:cNvPr>
          <p:cNvSpPr txBox="1"/>
          <p:nvPr/>
        </p:nvSpPr>
        <p:spPr>
          <a:xfrm>
            <a:off x="134362" y="413264"/>
            <a:ext cx="5748495" cy="6724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just">
              <a:buFont typeface="+mj-lt"/>
              <a:buAutoNum type="arabicPeriod" startAt="8"/>
            </a:pPr>
            <a:r>
              <a:rPr lang="pt-P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Respeitar os direitos dos demais pacientes, funcionários e prestadores de serviço da Instituição, tratando-os com civilidade e cortesia, contribuindo no controle de ruídos, número e comportamentos de seus visitantes.</a:t>
            </a:r>
          </a:p>
          <a:p>
            <a:pPr marL="228600" indent="-228600" algn="just">
              <a:buFont typeface="+mj-lt"/>
              <a:buAutoNum type="arabicPeriod" startAt="8"/>
            </a:pPr>
            <a:endParaRPr lang="pt-PT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just">
              <a:buFont typeface="+mj-lt"/>
              <a:buAutoNum type="arabicPeriod" startAt="8"/>
            </a:pPr>
            <a:r>
              <a:rPr lang="pt-P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Não fumar no Hospital e nas unidades e serviços assistenciais, incluindo áreas de circulação pública, restaurantes, escadas, banheiros, pátios internos, estacionamentos e qualquer outro lugar coberto ou aberto, inclusive dentro de veículos nas proximidades das entradas imediatas dos edifícios.</a:t>
            </a:r>
          </a:p>
          <a:p>
            <a:pPr marL="228600" indent="-228600" algn="just">
              <a:buFont typeface="+mj-lt"/>
              <a:buAutoNum type="arabicPeriod" startAt="8"/>
            </a:pPr>
            <a:endParaRPr lang="pt-PT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just">
              <a:buFont typeface="+mj-lt"/>
              <a:buAutoNum type="arabicPeriod" startAt="8"/>
            </a:pPr>
            <a:r>
              <a:rPr lang="pt-P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Zelar e responsabilizar-se pelas propriedades da Instituição colocadas à sua disposição vi sando seu conforto e tratamento durante o período do atendimento hospitalar.</a:t>
            </a:r>
          </a:p>
          <a:p>
            <a:pPr marL="228600" indent="-228600" algn="just">
              <a:buFont typeface="+mj-lt"/>
              <a:buAutoNum type="arabicPeriod" startAt="8"/>
            </a:pPr>
            <a:endParaRPr lang="pt-PT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just">
              <a:buFont typeface="+mj-lt"/>
              <a:buAutoNum type="arabicPeriod" startAt="8"/>
            </a:pPr>
            <a:r>
              <a:rPr lang="pt-P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Aceitar a alta médica, assistencial ou hospitalar quando o processo ou tratamento for considerado finalizado, pelos profissionais envolvidos; quando todos os recursos disponíveis no Hospital para atender as necessidades do paciente e família já foram oferecidos; ou quando a equipe do Hospital se sentir incapaz de atender às expectativas do paciente.</a:t>
            </a:r>
            <a:endParaRPr lang="pt-BR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P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Tratando-se de crianças, adolescentes ou adultos considerados legalmente incapazes, os direitos e deveres do paciente acima relacionado deverão ser exercidos pelos seus respectivos responsáveis legais.</a:t>
            </a:r>
          </a:p>
          <a:p>
            <a:pPr algn="just"/>
            <a:endParaRPr lang="pt-PT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P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direito do médico renunciar ao atendimento de um paciente, desde que não se caracterize risco iminente de morte e que comunique tal atitude previamente ao paciente ou seu responsá- vel, assegurando-lhe a continuidade dos cuidados e fornecendo todas as informações neces- sárias ao médico que o suceder.</a:t>
            </a:r>
            <a:endParaRPr lang="pt-BR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Todos os direitos e deveres estão de acordo com a legislação brasileira.</a:t>
            </a:r>
          </a:p>
          <a:p>
            <a:pPr algn="just"/>
            <a:endParaRPr lang="pt-BR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Referência:</a:t>
            </a:r>
          </a:p>
          <a:p>
            <a:r>
              <a:rPr lang="pt-B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Portaria nº 1.820 de 13 de agosto de 2009 – Dispõe sobre os Direitos e Deveres dos usuários da saúde.</a:t>
            </a:r>
          </a:p>
          <a:p>
            <a:r>
              <a:rPr lang="pt-B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 Nº10.241, de 17 de Março de 1999 – Dispõe sobre os direitos dos usuários dos serviços e das ações de saúde no Estado e dá outras providências.</a:t>
            </a:r>
          </a:p>
          <a:p>
            <a:r>
              <a:rPr lang="pt-B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Carta dos direitos dos usuários da saúde / Ministério da Saúde. – 3. ed. – Brasília: Ministério da Saúde, 2011</a:t>
            </a:r>
            <a:r>
              <a:rPr lang="pt-B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PT" sz="11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6381752" y="500042"/>
            <a:ext cx="492922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O que é Responsável Legal</a:t>
            </a:r>
          </a:p>
          <a:p>
            <a:pPr algn="just"/>
            <a:r>
              <a:rPr lang="pt-B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É a pessoa física indicada por você (paciente) para responder em seu nome durante a internação, caso esteja impossibilitado (a) de expressar suas vontades acerca dos sues cuidados de saúde. Essa pessoa tomará decisões em seu nome, sobre seu cuidado, caso você não consiga fazê </a:t>
            </a:r>
            <a:r>
              <a:rPr lang="pt-BR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lo</a:t>
            </a:r>
            <a:r>
              <a:rPr lang="pt-B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durante a internação. </a:t>
            </a:r>
          </a:p>
          <a:p>
            <a:pPr algn="just"/>
            <a:endParaRPr lang="pt-BR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pt-BR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pt-BR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Quais os requisitos para uma pessoa ser indicada como Responsável Legal </a:t>
            </a:r>
          </a:p>
          <a:p>
            <a:pPr algn="just"/>
            <a:r>
              <a:rPr lang="pt-B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O responsável legal necessariamente precisa ser uma pessoa física, maior de idade, capaz de atos da vida civil e, preferencialmente, que possua um laço de parentesco sanguíneo com o (a) paciente até 4º grau, nos termos da legislação em vigor. </a:t>
            </a:r>
          </a:p>
          <a:p>
            <a:pPr algn="just"/>
            <a:endParaRPr lang="pt-BR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Como devo informar ao Hospital sobre a minha escolha? </a:t>
            </a:r>
          </a:p>
          <a:p>
            <a:pPr algn="just"/>
            <a:r>
              <a:rPr lang="pt-B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Sua escolha deverá ser informada no ato da assinatura do termo de internação hospitalar. A indicação do nome e os dados do responsável legal deverão constar dentro do documento que é assinado por você. Seu responsável também devera assinar o termo. </a:t>
            </a:r>
          </a:p>
          <a:p>
            <a:pPr algn="just"/>
            <a:endParaRPr lang="pt-BR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Qual a Importância do Responsável Legal </a:t>
            </a:r>
          </a:p>
          <a:p>
            <a:pPr algn="just"/>
            <a:r>
              <a:rPr lang="pt-B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O Responsável Legal deve ser alguém de sua confiança, que esteja alinhado com suas filosofias de vida e que entenda suas vontades, pois será ele quem o Hospital M Boi Mirim procurará caso você não possa expressar sua vontade de forma consciente e livre de qualquer vício. </a:t>
            </a:r>
          </a:p>
          <a:p>
            <a:pPr algn="just"/>
            <a:endParaRPr lang="pt-BR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pt-BR" sz="12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507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3243</TotalTime>
  <Words>7728</Words>
  <Application>Microsoft Office PowerPoint</Application>
  <PresentationFormat>Personalizar</PresentationFormat>
  <Paragraphs>586</Paragraphs>
  <Slides>37</Slides>
  <Notes>16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37</vt:i4>
      </vt:variant>
    </vt:vector>
  </HeadingPairs>
  <TitlesOfParts>
    <vt:vector size="38" baseType="lpstr">
      <vt:lpstr>Office Theme</vt:lpstr>
      <vt:lpstr>Slide 1</vt:lpstr>
      <vt:lpstr>Slide 2</vt:lpstr>
      <vt:lpstr>MAPA DOS ANDARES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D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   Achados e Perdidos</vt:lpstr>
      <vt:lpstr>Pertences Pessoais</vt:lpstr>
      <vt:lpstr>Cuidados na Alta Hospitalar</vt:lpstr>
      <vt:lpstr>Slide 36</vt:lpstr>
      <vt:lpstr>Slide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ÍNDICE</dc:title>
  <dc:creator>Online2PDF.com</dc:creator>
  <cp:lastModifiedBy>drt010438</cp:lastModifiedBy>
  <cp:revision>284</cp:revision>
  <dcterms:created xsi:type="dcterms:W3CDTF">2023-01-10T14:47:43Z</dcterms:created>
  <dcterms:modified xsi:type="dcterms:W3CDTF">2023-11-21T22:46:44Z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2023-01-10T00:00:00Z</vt:filetime>
  </property>
  <property fmtid="{D5CDD505-2E9C-101B-9397-08002B2CF9AE}" pid="3" name="LastSaved">
    <vt:filetime>2023-01-10T00:00:00Z</vt:filetime>
  </property>
</Properties>
</file>